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60"/>
  </p:notesMasterIdLst>
  <p:sldIdLst>
    <p:sldId id="297" r:id="rId3"/>
    <p:sldId id="325" r:id="rId4"/>
    <p:sldId id="303" r:id="rId5"/>
    <p:sldId id="305" r:id="rId6"/>
    <p:sldId id="323" r:id="rId7"/>
    <p:sldId id="317" r:id="rId8"/>
    <p:sldId id="316" r:id="rId9"/>
    <p:sldId id="319" r:id="rId10"/>
    <p:sldId id="320" r:id="rId11"/>
    <p:sldId id="321" r:id="rId12"/>
    <p:sldId id="322" r:id="rId13"/>
    <p:sldId id="278" r:id="rId14"/>
    <p:sldId id="309" r:id="rId15"/>
    <p:sldId id="312" r:id="rId16"/>
    <p:sldId id="299" r:id="rId17"/>
    <p:sldId id="313" r:id="rId18"/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310" r:id="rId40"/>
    <p:sldId id="314" r:id="rId41"/>
    <p:sldId id="279" r:id="rId42"/>
    <p:sldId id="280" r:id="rId43"/>
    <p:sldId id="281" r:id="rId44"/>
    <p:sldId id="282" r:id="rId45"/>
    <p:sldId id="283" r:id="rId46"/>
    <p:sldId id="284" r:id="rId47"/>
    <p:sldId id="285" r:id="rId48"/>
    <p:sldId id="286" r:id="rId49"/>
    <p:sldId id="287" r:id="rId50"/>
    <p:sldId id="288" r:id="rId51"/>
    <p:sldId id="289" r:id="rId52"/>
    <p:sldId id="290" r:id="rId53"/>
    <p:sldId id="291" r:id="rId54"/>
    <p:sldId id="292" r:id="rId55"/>
    <p:sldId id="293" r:id="rId56"/>
    <p:sldId id="294" r:id="rId57"/>
    <p:sldId id="295" r:id="rId58"/>
    <p:sldId id="296" r:id="rId5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FCC"/>
    <a:srgbClr val="FF9973"/>
    <a:srgbClr val="002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1C6D4B-ED4B-4B61-9E71-DE38E1F26E8A}">
  <a:tblStyle styleId="{861C6D4B-ED4B-4B61-9E71-DE38E1F26E8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17" autoAdjust="0"/>
    <p:restoredTop sz="94660"/>
  </p:normalViewPr>
  <p:slideViewPr>
    <p:cSldViewPr snapToGrid="0">
      <p:cViewPr varScale="1">
        <p:scale>
          <a:sx n="85" d="100"/>
          <a:sy n="85" d="100"/>
        </p:scale>
        <p:origin x="8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3215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2734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30973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658493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710128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37232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9205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93512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807782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143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666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492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/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/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/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41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12.xml"/><Relationship Id="rId12" Type="http://schemas.openxmlformats.org/officeDocument/2006/relationships/slide" Target="slide50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6" Type="http://schemas.openxmlformats.org/officeDocument/2006/relationships/slide" Target="slide40.xml"/><Relationship Id="rId11" Type="http://schemas.openxmlformats.org/officeDocument/2006/relationships/slide" Target="slide44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43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4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fonts.google.com/specimen/Maven+Pro?query=mave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872340" y="1147077"/>
            <a:ext cx="3295500" cy="4289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9973"/>
                </a:solidFill>
              </a:rPr>
              <a:t>PROYEK II</a:t>
            </a:r>
            <a:endParaRPr b="1" dirty="0">
              <a:solidFill>
                <a:srgbClr val="FF9973"/>
              </a:solidFill>
            </a:endParaRPr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 flipV="1">
            <a:off x="5858188" y="4132696"/>
            <a:ext cx="153978" cy="14859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121208" y="159326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5509101" y="3998421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18649A51-86CD-4DD1-B62A-7D5E1D0F92EC}"/>
              </a:ext>
            </a:extLst>
          </p:cNvPr>
          <p:cNvSpPr txBox="1"/>
          <p:nvPr/>
        </p:nvSpPr>
        <p:spPr>
          <a:xfrm>
            <a:off x="1032290" y="1629645"/>
            <a:ext cx="7233816" cy="1393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</a:pPr>
            <a:r>
              <a:rPr lang="en-US" sz="2500" b="1" dirty="0">
                <a:solidFill>
                  <a:schemeClr val="lt1"/>
                </a:solidFill>
                <a:latin typeface="Share Tech"/>
                <a:sym typeface="Share Tech"/>
              </a:rPr>
              <a:t>ANALISIS DATA PEGAWAI UNTUK MEMPREDIKSI GAJI </a:t>
            </a:r>
            <a:br>
              <a:rPr lang="en-US" sz="2500" b="1" dirty="0">
                <a:solidFill>
                  <a:schemeClr val="lt1"/>
                </a:solidFill>
                <a:latin typeface="Share Tech"/>
                <a:sym typeface="Share Tech"/>
              </a:rPr>
            </a:br>
            <a:r>
              <a:rPr lang="en-US" sz="2500" b="1" dirty="0">
                <a:solidFill>
                  <a:srgbClr val="00CFCC"/>
                </a:solidFill>
                <a:latin typeface="Share Tech"/>
                <a:sym typeface="Share Tech"/>
              </a:rPr>
              <a:t>BERDASARKAN FAKTOR-FAKTOR SPESIFIK </a:t>
            </a:r>
            <a:br>
              <a:rPr lang="en-US" sz="2500" b="1" dirty="0">
                <a:solidFill>
                  <a:schemeClr val="lt1"/>
                </a:solidFill>
                <a:latin typeface="Share Tech"/>
                <a:sym typeface="Share Tech"/>
              </a:rPr>
            </a:br>
            <a:r>
              <a:rPr lang="en-US" sz="2500" b="1" dirty="0">
                <a:solidFill>
                  <a:schemeClr val="lt1"/>
                </a:solidFill>
                <a:latin typeface="Share Tech"/>
                <a:sym typeface="Share Tech"/>
              </a:rPr>
              <a:t>DENGAN PENDEKATAN MACHINE LEARNING</a:t>
            </a:r>
            <a:endParaRPr lang="en-ID" sz="2500" b="1" dirty="0">
              <a:solidFill>
                <a:schemeClr val="lt1"/>
              </a:solidFill>
              <a:latin typeface="Share Tech"/>
              <a:sym typeface="Share Tech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5F14CB-48D9-42A7-96D0-23D58AE33C2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20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23720" y="3139997"/>
            <a:ext cx="972993" cy="98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4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B80DFCC9-FC9F-47C1-90EA-962DFADD2704}"/>
              </a:ext>
            </a:extLst>
          </p:cNvPr>
          <p:cNvSpPr/>
          <p:nvPr/>
        </p:nvSpPr>
        <p:spPr>
          <a:xfrm>
            <a:off x="0" y="729906"/>
            <a:ext cx="9144000" cy="44135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4734871" y="758301"/>
            <a:ext cx="2260840" cy="440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UJI AUTOKORELASI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621629" y="539769"/>
            <a:ext cx="2826651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UJI MULTIKOLINEARITAS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621629" y="3355505"/>
            <a:ext cx="3579519" cy="1267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ID" sz="1200" dirty="0" err="1">
                <a:solidFill>
                  <a:schemeClr val="bg2"/>
                </a:solidFill>
                <a:latin typeface="Share Tech"/>
              </a:rPr>
              <a:t>Berdasarkan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gambar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di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atas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dapat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dilihat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nilai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variabel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b="1" dirty="0">
                <a:solidFill>
                  <a:schemeClr val="bg2"/>
                </a:solidFill>
                <a:latin typeface="Share Tech"/>
              </a:rPr>
              <a:t>Age, </a:t>
            </a:r>
            <a:r>
              <a:rPr lang="en-ID" sz="1200" b="1" dirty="0" err="1">
                <a:solidFill>
                  <a:schemeClr val="bg2"/>
                </a:solidFill>
                <a:latin typeface="Share Tech"/>
              </a:rPr>
              <a:t>JobLevel</a:t>
            </a:r>
            <a:r>
              <a:rPr lang="en-ID" sz="1200" b="1" dirty="0">
                <a:solidFill>
                  <a:schemeClr val="bg2"/>
                </a:solidFill>
                <a:latin typeface="Share Tech"/>
              </a:rPr>
              <a:t>, </a:t>
            </a:r>
            <a:r>
              <a:rPr lang="en-ID" sz="1200" b="1" dirty="0" err="1">
                <a:solidFill>
                  <a:schemeClr val="bg2"/>
                </a:solidFill>
                <a:latin typeface="Share Tech"/>
              </a:rPr>
              <a:t>TotalWorkingYears</a:t>
            </a:r>
            <a:r>
              <a:rPr lang="en-ID" sz="1200" b="1" dirty="0">
                <a:solidFill>
                  <a:schemeClr val="bg2"/>
                </a:solidFill>
                <a:latin typeface="Share Tech"/>
              </a:rPr>
              <a:t>, </a:t>
            </a:r>
            <a:r>
              <a:rPr lang="en-ID" sz="1200" b="1" dirty="0" err="1">
                <a:solidFill>
                  <a:schemeClr val="bg2"/>
                </a:solidFill>
                <a:latin typeface="Share Tech"/>
              </a:rPr>
              <a:t>YearsAtCompany</a:t>
            </a:r>
            <a:r>
              <a:rPr lang="en-ID" sz="12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memiliki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nilai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kurang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dari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10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sehingga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dengan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menggunakan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b="1" dirty="0" err="1">
                <a:solidFill>
                  <a:schemeClr val="bg2"/>
                </a:solidFill>
                <a:latin typeface="Share Tech"/>
              </a:rPr>
              <a:t>tingkat</a:t>
            </a:r>
            <a:r>
              <a:rPr lang="en-ID" sz="12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b="1" dirty="0" err="1">
                <a:solidFill>
                  <a:schemeClr val="bg2"/>
                </a:solidFill>
                <a:latin typeface="Share Tech"/>
              </a:rPr>
              <a:t>signifikansi</a:t>
            </a:r>
            <a:r>
              <a:rPr lang="en-ID" sz="12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b="1" dirty="0" err="1">
                <a:solidFill>
                  <a:schemeClr val="bg2"/>
                </a:solidFill>
                <a:latin typeface="Share Tech"/>
              </a:rPr>
              <a:t>sebesar</a:t>
            </a:r>
            <a:r>
              <a:rPr lang="en-ID" sz="1200" b="1" dirty="0">
                <a:solidFill>
                  <a:schemeClr val="bg2"/>
                </a:solidFill>
                <a:latin typeface="Share Tech"/>
              </a:rPr>
              <a:t> 0,05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dapat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disimpulkan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bahwa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pada data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tersebut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tidak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terdapat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multikolinearitas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pada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variabel-variabel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prediktor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.</a:t>
            </a:r>
            <a:endParaRPr sz="1050" b="1" dirty="0">
              <a:solidFill>
                <a:schemeClr val="bg2"/>
              </a:solidFill>
              <a:latin typeface="Share Tech"/>
            </a:endParaRP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F1D24330-7718-4C7D-8EAE-07EFD6274AF5}"/>
              </a:ext>
            </a:extLst>
          </p:cNvPr>
          <p:cNvSpPr txBox="1">
            <a:spLocks/>
          </p:cNvSpPr>
          <p:nvPr/>
        </p:nvSpPr>
        <p:spPr>
          <a:xfrm>
            <a:off x="591458" y="106623"/>
            <a:ext cx="342436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US" sz="2400" b="1" spc="-5" dirty="0">
                <a:ea typeface="SimSun" panose="02010600030101010101" pitchFamily="2" charset="-122"/>
              </a:rPr>
              <a:t>PROSES EVALUASI DATA</a:t>
            </a:r>
            <a:endParaRPr lang="en-ID" sz="3600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21F9FD9-FE47-4913-8A7E-5D5C1580B992}"/>
              </a:ext>
            </a:extLst>
          </p:cNvPr>
          <p:cNvSpPr txBox="1"/>
          <p:nvPr/>
        </p:nvSpPr>
        <p:spPr>
          <a:xfrm>
            <a:off x="4734870" y="1184469"/>
            <a:ext cx="3691699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en-ID" sz="1100" dirty="0">
                <a:solidFill>
                  <a:schemeClr val="bg2"/>
                </a:solidFill>
                <a:latin typeface="Share Tech"/>
              </a:rPr>
              <a:t>Pada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langkah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ini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akan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dilakukan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perhitungan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skor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Durbin-Watson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menggunakan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durbin_watson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( )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fungsi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dari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statsmodel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yang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dibuat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,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kemudian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menilainya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dengan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kondisi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sebagai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berikut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: </a:t>
            </a:r>
          </a:p>
          <a:p>
            <a:pPr marL="228600" lvl="0" indent="-228600" algn="just">
              <a:buClr>
                <a:schemeClr val="bg2"/>
              </a:buClr>
              <a:buAutoNum type="arabicPeriod"/>
            </a:pPr>
            <a:r>
              <a:rPr lang="en-ID" sz="1100" dirty="0">
                <a:solidFill>
                  <a:schemeClr val="bg2"/>
                </a:solidFill>
                <a:latin typeface="Share Tech"/>
              </a:rPr>
              <a:t>Jika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skor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Durbin-Watson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kurang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dari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1,5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maka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terdapat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autokorelasi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positif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dan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asumsi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tidak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terpenuhi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. </a:t>
            </a:r>
          </a:p>
          <a:p>
            <a:pPr marL="228600" lvl="0" indent="-228600" algn="just">
              <a:buClr>
                <a:schemeClr val="bg2"/>
              </a:buClr>
              <a:buAutoNum type="arabicPeriod"/>
            </a:pPr>
            <a:r>
              <a:rPr lang="en-ID" sz="1100" dirty="0">
                <a:solidFill>
                  <a:schemeClr val="bg2"/>
                </a:solidFill>
                <a:latin typeface="Share Tech"/>
              </a:rPr>
              <a:t>Jika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skor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Durbin-Watson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antara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1,5 – 2,5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maka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tidak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ada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autokorelasi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dan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asumsi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puas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. </a:t>
            </a:r>
          </a:p>
          <a:p>
            <a:pPr marL="228600" lvl="0" indent="-228600" algn="just">
              <a:buClr>
                <a:schemeClr val="bg2"/>
              </a:buClr>
              <a:buAutoNum type="arabicPeriod"/>
            </a:pPr>
            <a:r>
              <a:rPr lang="en-ID" sz="1100" dirty="0">
                <a:solidFill>
                  <a:schemeClr val="bg2"/>
                </a:solidFill>
                <a:latin typeface="Share Tech"/>
              </a:rPr>
              <a:t>Jika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skor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Durbin-Watson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lebih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dari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2,5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maka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dirty="0" err="1">
                <a:solidFill>
                  <a:schemeClr val="bg2"/>
                </a:solidFill>
                <a:latin typeface="Share Tech"/>
              </a:rPr>
              <a:t>terdapat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autokorelasi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negative 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dan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asumsi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tidak</a:t>
            </a:r>
            <a:r>
              <a:rPr lang="en-ID" sz="1100" b="1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100" b="1" dirty="0" err="1">
                <a:solidFill>
                  <a:schemeClr val="bg2"/>
                </a:solidFill>
                <a:latin typeface="Share Tech"/>
              </a:rPr>
              <a:t>puas</a:t>
            </a:r>
            <a:r>
              <a:rPr lang="en-ID" sz="1100" dirty="0">
                <a:solidFill>
                  <a:schemeClr val="bg2"/>
                </a:solidFill>
                <a:latin typeface="Share Tech"/>
              </a:rPr>
              <a:t>. </a:t>
            </a:r>
            <a:endParaRPr lang="en" sz="1100" dirty="0">
              <a:solidFill>
                <a:schemeClr val="bg2"/>
              </a:solidFill>
              <a:latin typeface="Share Tech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CAB1B8-06F1-4950-9469-4B33DA30E31E}"/>
              </a:ext>
            </a:extLst>
          </p:cNvPr>
          <p:cNvSpPr txBox="1"/>
          <p:nvPr/>
        </p:nvSpPr>
        <p:spPr>
          <a:xfrm>
            <a:off x="4734871" y="3935423"/>
            <a:ext cx="36916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en-ID" sz="1200" dirty="0" err="1">
                <a:solidFill>
                  <a:schemeClr val="bg2"/>
                </a:solidFill>
                <a:latin typeface="Share Tech"/>
              </a:rPr>
              <a:t>Didapat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hasil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perhitungannya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adalah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b="1" dirty="0">
                <a:solidFill>
                  <a:schemeClr val="bg2"/>
                </a:solidFill>
                <a:latin typeface="Share Tech"/>
              </a:rPr>
              <a:t>2,160636228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.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Dapat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diasumsikan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bahwa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terdapat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sedikit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atau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tidak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ada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autokorelasi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, yang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berarti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asumsi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puas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.</a:t>
            </a:r>
            <a:endParaRPr lang="en" sz="900" dirty="0">
              <a:solidFill>
                <a:schemeClr val="bg2"/>
              </a:solidFill>
              <a:latin typeface="Share Tech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C45DB9-D3EB-4168-8374-A1367C1D5F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818" t="32524" r="37470" b="44094"/>
          <a:stretch/>
        </p:blipFill>
        <p:spPr>
          <a:xfrm>
            <a:off x="1096660" y="1184469"/>
            <a:ext cx="2640441" cy="20771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BBF0FF-C564-46D7-9441-A5181536B4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747" t="47763" r="64217" b="41951"/>
          <a:stretch/>
        </p:blipFill>
        <p:spPr>
          <a:xfrm>
            <a:off x="5384867" y="3056107"/>
            <a:ext cx="2640441" cy="80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50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2" grpId="0"/>
      <p:bldP spid="604" grpId="0"/>
      <p:bldP spid="605" grpId="0" build="p"/>
      <p:bldP spid="66" grpId="0"/>
      <p:bldP spid="7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B80DFCC9-FC9F-47C1-90EA-962DFADD2704}"/>
              </a:ext>
            </a:extLst>
          </p:cNvPr>
          <p:cNvSpPr/>
          <p:nvPr/>
        </p:nvSpPr>
        <p:spPr>
          <a:xfrm>
            <a:off x="0" y="729906"/>
            <a:ext cx="9144000" cy="44135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621629" y="539769"/>
            <a:ext cx="3058005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UJI HOMOSKEDASTISITAS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668862" y="3947994"/>
            <a:ext cx="7806275" cy="8443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ID" sz="1200" dirty="0">
                <a:solidFill>
                  <a:schemeClr val="bg2"/>
                </a:solidFill>
                <a:latin typeface="Share Tech"/>
              </a:rPr>
              <a:t>Dari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grafik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scatterplot di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atas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,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terlihat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titik-titik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menyebar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secara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acak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,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serta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tersebar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baik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di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atas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maupun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di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bawah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angka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0 (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nol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) pada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sumbu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Y.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Maka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dapat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diambil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kesimpulan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bahwa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tidak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terdaat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gejala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heteroskedastisitas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pada model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regresi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 yang </a:t>
            </a:r>
            <a:r>
              <a:rPr lang="en-ID" sz="1200" dirty="0" err="1">
                <a:solidFill>
                  <a:schemeClr val="bg2"/>
                </a:solidFill>
                <a:latin typeface="Share Tech"/>
              </a:rPr>
              <a:t>digunakan</a:t>
            </a:r>
            <a:r>
              <a:rPr lang="en-ID" sz="1200" dirty="0">
                <a:solidFill>
                  <a:schemeClr val="bg2"/>
                </a:solidFill>
                <a:latin typeface="Share Tech"/>
              </a:rPr>
              <a:t>.</a:t>
            </a:r>
            <a:endParaRPr sz="1050" b="1" dirty="0">
              <a:solidFill>
                <a:schemeClr val="bg2"/>
              </a:solidFill>
              <a:latin typeface="Share Tech"/>
            </a:endParaRP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F1D24330-7718-4C7D-8EAE-07EFD6274AF5}"/>
              </a:ext>
            </a:extLst>
          </p:cNvPr>
          <p:cNvSpPr txBox="1">
            <a:spLocks/>
          </p:cNvSpPr>
          <p:nvPr/>
        </p:nvSpPr>
        <p:spPr>
          <a:xfrm>
            <a:off x="591458" y="106623"/>
            <a:ext cx="342436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US" sz="2400" b="1" spc="-5" dirty="0">
                <a:ea typeface="SimSun" panose="02010600030101010101" pitchFamily="2" charset="-122"/>
              </a:rPr>
              <a:t>PROSES EVALUASI DATA</a:t>
            </a:r>
            <a:endParaRPr lang="en-ID" sz="36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3FC628-0E4F-42F8-ABAE-F5E72F04C6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31" t="19905" r="17350" b="25913"/>
          <a:stretch/>
        </p:blipFill>
        <p:spPr>
          <a:xfrm>
            <a:off x="1774633" y="1119105"/>
            <a:ext cx="5075294" cy="282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93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4" grpId="0"/>
      <p:bldP spid="60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0746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TERIMA KASIH</a:t>
            </a:r>
            <a:endParaRPr sz="4800" dirty="0"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Do you have any questions?</a:t>
            </a:r>
            <a:endParaRPr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 IV TEKNIK INFORMATIKA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POLITEKNIK POS INDONESIA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BANDUNG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2021</a:t>
            </a: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581;p29">
            <a:extLst>
              <a:ext uri="{FF2B5EF4-FFF2-40B4-BE49-F238E27FC236}">
                <a16:creationId xmlns:a16="http://schemas.microsoft.com/office/drawing/2014/main" id="{794BC227-077D-4018-9A5C-7D8DB76F9BE2}"/>
              </a:ext>
            </a:extLst>
          </p:cNvPr>
          <p:cNvSpPr/>
          <p:nvPr/>
        </p:nvSpPr>
        <p:spPr>
          <a:xfrm>
            <a:off x="4611098" y="3002182"/>
            <a:ext cx="2705681" cy="186799"/>
          </a:xfrm>
          <a:custGeom>
            <a:avLst/>
            <a:gdLst/>
            <a:ahLst/>
            <a:cxnLst/>
            <a:rect l="l" t="t" r="r" b="b"/>
            <a:pathLst>
              <a:path w="39596" h="6286" extrusionOk="0">
                <a:moveTo>
                  <a:pt x="0" y="0"/>
                </a:moveTo>
                <a:lnTo>
                  <a:pt x="0" y="6285"/>
                </a:lnTo>
                <a:lnTo>
                  <a:pt x="39596" y="6285"/>
                </a:lnTo>
                <a:lnTo>
                  <a:pt x="3959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588;p29">
            <a:extLst>
              <a:ext uri="{FF2B5EF4-FFF2-40B4-BE49-F238E27FC236}">
                <a16:creationId xmlns:a16="http://schemas.microsoft.com/office/drawing/2014/main" id="{F9B33864-4287-4B4B-AC76-563C087113E2}"/>
              </a:ext>
            </a:extLst>
          </p:cNvPr>
          <p:cNvSpPr/>
          <p:nvPr/>
        </p:nvSpPr>
        <p:spPr>
          <a:xfrm>
            <a:off x="1711435" y="2978947"/>
            <a:ext cx="2899659" cy="210034"/>
          </a:xfrm>
          <a:custGeom>
            <a:avLst/>
            <a:gdLst/>
            <a:ahLst/>
            <a:cxnLst/>
            <a:rect l="l" t="t" r="r" b="b"/>
            <a:pathLst>
              <a:path w="33089" h="6286" extrusionOk="0">
                <a:moveTo>
                  <a:pt x="0" y="0"/>
                </a:moveTo>
                <a:lnTo>
                  <a:pt x="0" y="6285"/>
                </a:lnTo>
                <a:lnTo>
                  <a:pt x="33089" y="6285"/>
                </a:lnTo>
                <a:lnTo>
                  <a:pt x="3308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1330858" y="650867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CFCC"/>
                </a:solidFill>
              </a:rPr>
              <a:t>STRUKTUR MENU</a:t>
            </a:r>
            <a:endParaRPr b="1" dirty="0">
              <a:solidFill>
                <a:srgbClr val="00CFCC"/>
              </a:solidFill>
            </a:endParaRPr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3494168"/>
            <a:ext cx="4594823" cy="1086182"/>
            <a:chOff x="3834069" y="2784621"/>
            <a:chExt cx="2413628" cy="57056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784621"/>
              <a:ext cx="1287244" cy="570564"/>
              <a:chOff x="4960453" y="2784621"/>
              <a:chExt cx="1287244" cy="570564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784621"/>
              <a:ext cx="1129846" cy="570564"/>
              <a:chOff x="3834069" y="2784621"/>
              <a:chExt cx="1129846" cy="570564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592" name="Google Shape;592;p29"/>
          <p:cNvCxnSpPr>
            <a:cxnSpLocks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cxnSpLocks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E072B6F-548B-4BD0-AD25-25992FA81E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0430" y="1580995"/>
            <a:ext cx="5347354" cy="150096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4382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2973219" y="268479"/>
            <a:ext cx="288989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9973"/>
                </a:solidFill>
              </a:rPr>
              <a:t>USER</a:t>
            </a:r>
            <a:r>
              <a:rPr lang="en" b="1" dirty="0">
                <a:solidFill>
                  <a:srgbClr val="00CFCC"/>
                </a:solidFill>
              </a:rPr>
              <a:t> INTERFACE</a:t>
            </a:r>
            <a:endParaRPr b="1" dirty="0">
              <a:solidFill>
                <a:srgbClr val="00CFCC"/>
              </a:solidFill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D16B994E-51F9-41C8-9A1F-1F2598D919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73" r="1836" b="4196"/>
          <a:stretch/>
        </p:blipFill>
        <p:spPr bwMode="auto">
          <a:xfrm>
            <a:off x="320337" y="1028289"/>
            <a:ext cx="2556615" cy="118855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5A99482-554D-4895-8140-2DCB4735194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84" b="8539"/>
          <a:stretch/>
        </p:blipFill>
        <p:spPr bwMode="auto">
          <a:xfrm>
            <a:off x="6251668" y="1028289"/>
            <a:ext cx="2787800" cy="127269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DAAA35F-06FB-4924-84CC-5CA4C037059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9" r="1375" b="5306"/>
          <a:stretch/>
        </p:blipFill>
        <p:spPr bwMode="auto">
          <a:xfrm>
            <a:off x="272236" y="3289096"/>
            <a:ext cx="2619710" cy="119753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234F930-A8A8-4A6E-8B1E-376C5331D25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86" r="1211" b="4383"/>
          <a:stretch/>
        </p:blipFill>
        <p:spPr bwMode="auto">
          <a:xfrm>
            <a:off x="6338485" y="3225372"/>
            <a:ext cx="2700983" cy="126125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018F766-A272-46C4-B6A7-495B12301724}"/>
              </a:ext>
            </a:extLst>
          </p:cNvPr>
          <p:cNvSpPr txBox="1"/>
          <p:nvPr/>
        </p:nvSpPr>
        <p:spPr>
          <a:xfrm>
            <a:off x="618287" y="2252720"/>
            <a:ext cx="19276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Depan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Sistem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961508B-6328-4360-B3CC-A740C94A1319}"/>
              </a:ext>
            </a:extLst>
          </p:cNvPr>
          <p:cNvSpPr txBox="1"/>
          <p:nvPr/>
        </p:nvSpPr>
        <p:spPr>
          <a:xfrm>
            <a:off x="272236" y="4514068"/>
            <a:ext cx="270098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Registrasi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Sistem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7DAADFC-8F99-4575-BE90-EE5E6BBB9AE1}"/>
              </a:ext>
            </a:extLst>
          </p:cNvPr>
          <p:cNvSpPr txBox="1"/>
          <p:nvPr/>
        </p:nvSpPr>
        <p:spPr>
          <a:xfrm>
            <a:off x="6504256" y="4514068"/>
            <a:ext cx="25352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20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Halaman Dashboard </a:t>
            </a:r>
            <a:r>
              <a:rPr lang="en-US" dirty="0" err="1"/>
              <a:t>Sistem</a:t>
            </a:r>
            <a:endParaRPr lang="en-ID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5A33210-1C5F-4F76-BBE3-73EF87DE83F1}"/>
              </a:ext>
            </a:extLst>
          </p:cNvPr>
          <p:cNvSpPr txBox="1"/>
          <p:nvPr/>
        </p:nvSpPr>
        <p:spPr>
          <a:xfrm>
            <a:off x="6597659" y="2310534"/>
            <a:ext cx="22429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20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Halaman Login </a:t>
            </a:r>
            <a:r>
              <a:rPr lang="en-US" dirty="0" err="1"/>
              <a:t>Sistem</a:t>
            </a:r>
            <a:endParaRPr lang="en-ID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97B765A1-6BA9-4647-BA34-D59D773351E8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27" r="1433" b="4543"/>
          <a:stretch/>
        </p:blipFill>
        <p:spPr bwMode="auto">
          <a:xfrm>
            <a:off x="3083018" y="2072805"/>
            <a:ext cx="2977964" cy="1371835"/>
          </a:xfrm>
          <a:prstGeom prst="rect">
            <a:avLst/>
          </a:prstGeom>
          <a:noFill/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66C9AD9F-3A26-463A-B27B-30F3F5A2ACCF}"/>
              </a:ext>
            </a:extLst>
          </p:cNvPr>
          <p:cNvSpPr txBox="1"/>
          <p:nvPr/>
        </p:nvSpPr>
        <p:spPr>
          <a:xfrm>
            <a:off x="3448591" y="3442728"/>
            <a:ext cx="19276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Sistem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3" name="Google Shape;595;p29">
            <a:extLst>
              <a:ext uri="{FF2B5EF4-FFF2-40B4-BE49-F238E27FC236}">
                <a16:creationId xmlns:a16="http://schemas.microsoft.com/office/drawing/2014/main" id="{932257C2-70D8-4F84-8681-1BB0B8A2D60F}"/>
              </a:ext>
            </a:extLst>
          </p:cNvPr>
          <p:cNvSpPr/>
          <p:nvPr/>
        </p:nvSpPr>
        <p:spPr>
          <a:xfrm>
            <a:off x="36058" y="147281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9688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FBF3F2-F85B-47F1-ACEA-10FD67296D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8510" y="255461"/>
            <a:ext cx="1966978" cy="57780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CFCC"/>
                </a:solidFill>
              </a:rPr>
              <a:t>ABSTRAK</a:t>
            </a:r>
            <a:endParaRPr lang="en-ID" b="1" dirty="0">
              <a:solidFill>
                <a:srgbClr val="00CFCC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445B2-BF91-446A-B076-AFB55EA19E89}"/>
              </a:ext>
            </a:extLst>
          </p:cNvPr>
          <p:cNvSpPr txBox="1"/>
          <p:nvPr/>
        </p:nvSpPr>
        <p:spPr>
          <a:xfrm>
            <a:off x="4789357" y="754698"/>
            <a:ext cx="3800006" cy="3387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1000"/>
              </a:spcAft>
            </a:pP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Teknik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analisis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data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analisis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regresi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linear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multivariat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. Hasil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ditampilkan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berbasis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web base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i="1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framework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Django. Model yang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berhasil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melewati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semua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pengujian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langkah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validasi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model,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sehingga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disimpulkan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bahwa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model yang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berperforma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baik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memprediksi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. Hasil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bentuk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berbasis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i="1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web base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i="1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framework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Django.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, admin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mudah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cepat</a:t>
            </a:r>
            <a:r>
              <a:rPr lang="en-US" sz="1200" dirty="0">
                <a:solidFill>
                  <a:schemeClr val="bg1"/>
                </a:solidFill>
                <a:effectLst/>
                <a:latin typeface="Share Tech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200" dirty="0">
              <a:solidFill>
                <a:schemeClr val="bg1"/>
              </a:solidFill>
              <a:effectLst/>
              <a:latin typeface="Share Tech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FF66FD-E464-4D71-8EF4-D27B1B283C2B}"/>
              </a:ext>
            </a:extLst>
          </p:cNvPr>
          <p:cNvSpPr txBox="1"/>
          <p:nvPr/>
        </p:nvSpPr>
        <p:spPr>
          <a:xfrm>
            <a:off x="478869" y="754698"/>
            <a:ext cx="3800005" cy="3941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	Perusahaan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tidak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dapat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dipisahkan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tenaga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kerja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Salah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astu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aspek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berpengaruh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terhadap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kemajuan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sebuah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perusahaan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adalah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kinerja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karyawannya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Pemberian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sesuai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adalah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salah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satu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faktor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penting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mendongkrak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kinerja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tenaga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kerja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Sangat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disayangkan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perkembangan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perusahaan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saat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belum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memliki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suatu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media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keputusan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melakukan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kualitas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data. 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Penelitian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bertujuan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untuk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mengetahui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faktor-faktor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spesifik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Dalam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penelitian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ini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faktor-faktor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dilakukan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pengujian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di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antaranya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variabel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independen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berupa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Age,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JobLevel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TotalWorkingYears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dan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YearsAtCompany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Kemudian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variabel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dependen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beupa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MonthlyIncome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.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7" name="Google Shape;452;p25">
            <a:extLst>
              <a:ext uri="{FF2B5EF4-FFF2-40B4-BE49-F238E27FC236}">
                <a16:creationId xmlns:a16="http://schemas.microsoft.com/office/drawing/2014/main" id="{996CA328-6914-4CE7-8B74-BFA7C3326AA6}"/>
              </a:ext>
            </a:extLst>
          </p:cNvPr>
          <p:cNvSpPr/>
          <p:nvPr/>
        </p:nvSpPr>
        <p:spPr>
          <a:xfrm>
            <a:off x="4534744" y="914401"/>
            <a:ext cx="45719" cy="4053822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96B726-8F40-41E8-9E87-5D020AEF1A5F}"/>
              </a:ext>
            </a:extLst>
          </p:cNvPr>
          <p:cNvSpPr txBox="1"/>
          <p:nvPr/>
        </p:nvSpPr>
        <p:spPr>
          <a:xfrm>
            <a:off x="4789357" y="4234753"/>
            <a:ext cx="3800006" cy="617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Kata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Kunci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: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linear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Multivariat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Faktor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Spesifik</a:t>
            </a:r>
            <a:r>
              <a:rPr lang="en-US" sz="1200" b="1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, Web Base</a:t>
            </a:r>
            <a:endParaRPr lang="en-ID" sz="1200" b="1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DE6571-2C40-4C4A-9CA5-A1D65155E103}"/>
              </a:ext>
            </a:extLst>
          </p:cNvPr>
          <p:cNvSpPr txBox="1"/>
          <p:nvPr/>
        </p:nvSpPr>
        <p:spPr>
          <a:xfrm>
            <a:off x="2286000" y="1139319"/>
            <a:ext cx="4572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Tujuan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penilitian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sebagai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berikut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:</a:t>
            </a:r>
            <a:endParaRPr lang="en-ID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80645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Menganalisis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data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kepegawian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berkaitan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dengan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gaji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karyawan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D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80645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Menganalisis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uji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validitas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korelasi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dari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dataset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gaji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terdiri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dari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parameter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gaji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pegawai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faktor-faktor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terhadap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prediksi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gaji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D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80645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Membuat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model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prediksi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dengan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pendekatan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machine learning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menggunakan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regresi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D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Merancang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berbasis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 base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framework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Django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31145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2973219" y="46018"/>
            <a:ext cx="288989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9973"/>
                </a:solidFill>
              </a:rPr>
              <a:t>USER</a:t>
            </a:r>
            <a:r>
              <a:rPr lang="en" b="1" dirty="0">
                <a:solidFill>
                  <a:srgbClr val="00CFCC"/>
                </a:solidFill>
              </a:rPr>
              <a:t> INTERFACE</a:t>
            </a:r>
            <a:endParaRPr b="1" dirty="0">
              <a:solidFill>
                <a:srgbClr val="00CFCC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18F766-A272-46C4-B6A7-495B12301724}"/>
              </a:ext>
            </a:extLst>
          </p:cNvPr>
          <p:cNvSpPr txBox="1"/>
          <p:nvPr/>
        </p:nvSpPr>
        <p:spPr>
          <a:xfrm>
            <a:off x="611536" y="1989926"/>
            <a:ext cx="19276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Hasil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961508B-6328-4360-B3CC-A740C94A1319}"/>
              </a:ext>
            </a:extLst>
          </p:cNvPr>
          <p:cNvSpPr txBox="1"/>
          <p:nvPr/>
        </p:nvSpPr>
        <p:spPr>
          <a:xfrm>
            <a:off x="224849" y="4743138"/>
            <a:ext cx="270098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Edit Data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7DAADFC-8F99-4575-BE90-EE5E6BBB9AE1}"/>
              </a:ext>
            </a:extLst>
          </p:cNvPr>
          <p:cNvSpPr txBox="1"/>
          <p:nvPr/>
        </p:nvSpPr>
        <p:spPr>
          <a:xfrm>
            <a:off x="6344155" y="4721424"/>
            <a:ext cx="25352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20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Halaman </a:t>
            </a:r>
            <a:r>
              <a:rPr lang="en-US" dirty="0" err="1"/>
              <a:t>Visualisasi</a:t>
            </a:r>
            <a:r>
              <a:rPr lang="en-US" dirty="0"/>
              <a:t> Data</a:t>
            </a:r>
            <a:endParaRPr lang="en-ID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5A33210-1C5F-4F76-BBE3-73EF87DE83F1}"/>
              </a:ext>
            </a:extLst>
          </p:cNvPr>
          <p:cNvSpPr txBox="1"/>
          <p:nvPr/>
        </p:nvSpPr>
        <p:spPr>
          <a:xfrm>
            <a:off x="6344155" y="1851169"/>
            <a:ext cx="22429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20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Halaman Data </a:t>
            </a:r>
            <a:r>
              <a:rPr lang="en-US" dirty="0" err="1"/>
              <a:t>Pegawai</a:t>
            </a:r>
            <a:endParaRPr lang="en-ID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6C9AD9F-3A26-463A-B27B-30F3F5A2ACCF}"/>
              </a:ext>
            </a:extLst>
          </p:cNvPr>
          <p:cNvSpPr txBox="1"/>
          <p:nvPr/>
        </p:nvSpPr>
        <p:spPr>
          <a:xfrm>
            <a:off x="3713127" y="3374681"/>
            <a:ext cx="19276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Halaman </a:t>
            </a:r>
            <a:r>
              <a:rPr lang="en-US" sz="1200" dirty="0" err="1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Tambah</a:t>
            </a:r>
            <a:r>
              <a:rPr lang="en-US" sz="1200" dirty="0">
                <a:solidFill>
                  <a:schemeClr val="bg1"/>
                </a:solidFill>
                <a:latin typeface="Share Tech"/>
                <a:cs typeface="Times New Roman" panose="02020603050405020304" pitchFamily="18" charset="0"/>
              </a:rPr>
              <a:t> Data</a:t>
            </a:r>
            <a:endParaRPr lang="en-ID" sz="1200" dirty="0">
              <a:solidFill>
                <a:schemeClr val="bg1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3" name="Google Shape;595;p29">
            <a:extLst>
              <a:ext uri="{FF2B5EF4-FFF2-40B4-BE49-F238E27FC236}">
                <a16:creationId xmlns:a16="http://schemas.microsoft.com/office/drawing/2014/main" id="{932257C2-70D8-4F84-8681-1BB0B8A2D60F}"/>
              </a:ext>
            </a:extLst>
          </p:cNvPr>
          <p:cNvSpPr/>
          <p:nvPr/>
        </p:nvSpPr>
        <p:spPr>
          <a:xfrm>
            <a:off x="36058" y="147281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0DA11E5-A074-40FC-ACD7-F8CE054912F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27" r="1433" b="3611"/>
          <a:stretch/>
        </p:blipFill>
        <p:spPr bwMode="auto">
          <a:xfrm>
            <a:off x="157231" y="572337"/>
            <a:ext cx="2889894" cy="134674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19F755F-17BF-4F5A-8E5A-C5CAFE4DFD6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27" r="1643" b="6408"/>
          <a:stretch/>
        </p:blipFill>
        <p:spPr bwMode="auto">
          <a:xfrm>
            <a:off x="6259927" y="572337"/>
            <a:ext cx="2726842" cy="122985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08837AE-53D3-490E-B521-A53FC15C49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27" r="1747" b="6408"/>
          <a:stretch/>
        </p:blipFill>
        <p:spPr bwMode="auto">
          <a:xfrm>
            <a:off x="3157296" y="1951370"/>
            <a:ext cx="3039270" cy="137214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87BCDCD-BBC8-4F9E-B9BB-1C28F00E8FA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1" r="1623" b="7333"/>
          <a:stretch/>
        </p:blipFill>
        <p:spPr bwMode="auto">
          <a:xfrm>
            <a:off x="172503" y="3374681"/>
            <a:ext cx="3015368" cy="134674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21A21-F48E-475D-9E31-BB6774DA4E2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1" r="1643" b="6028"/>
          <a:stretch/>
        </p:blipFill>
        <p:spPr bwMode="auto">
          <a:xfrm>
            <a:off x="6108774" y="3414227"/>
            <a:ext cx="2877995" cy="130719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40806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Here’s what you’ll find in this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/>
              </a:rPr>
              <a:t>Slidesgo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/>
              </a:rPr>
              <a:t> </a:t>
            </a:r>
            <a:r>
              <a:rPr lang="en" dirty="0"/>
              <a:t>template: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slide structure based on a consulting sales pitch, which you can easily adapt to your needs. For more info on how to edit the template, please visit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4"/>
              </a:rPr>
              <a:t>Slidesgo School</a:t>
            </a:r>
            <a:r>
              <a:rPr lang="en" dirty="0">
                <a:latin typeface="Maven Pro Regular"/>
                <a:ea typeface="Maven Pro Regular"/>
                <a:cs typeface="Maven Pro Regular"/>
                <a:sym typeface="Maven Pro Regular"/>
              </a:rPr>
              <a:t> </a:t>
            </a:r>
            <a:r>
              <a:rPr lang="en" dirty="0"/>
              <a:t>or read our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5"/>
              </a:rPr>
              <a:t>FAQs</a:t>
            </a:r>
            <a:r>
              <a:rPr lang="en" dirty="0">
                <a:solidFill>
                  <a:schemeClr val="accent2"/>
                </a:solidFill>
              </a:rPr>
              <a:t>.</a:t>
            </a:r>
            <a:endParaRPr dirty="0"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An assortment of illustrations that are suitable for use in the presentation can be found in the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6" action="ppaction://hlinksldjump"/>
              </a:rPr>
              <a:t>alternative resources</a:t>
            </a:r>
            <a:r>
              <a:rPr lang="en" dirty="0"/>
              <a:t> slide.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7" action="ppaction://hlinksldjump"/>
              </a:rPr>
              <a:t>thanks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7" action="ppaction://hlinksldjump"/>
              </a:rPr>
              <a:t> </a:t>
            </a:r>
            <a:r>
              <a:rPr lang="en" dirty="0"/>
              <a:t>slide, which you must keep so that proper credits for our design are given.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8" action="ppaction://hlinksldjump"/>
              </a:rPr>
              <a:t>resources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8" action="ppaction://hlinksldjump"/>
              </a:rPr>
              <a:t> </a:t>
            </a:r>
            <a:r>
              <a:rPr lang="en" dirty="0"/>
              <a:t>slide, where you’ll find links to all the elements used in the template.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9" action="ppaction://hlinksldjump"/>
              </a:rPr>
              <a:t>Instructions for use</a:t>
            </a:r>
            <a:r>
              <a:rPr lang="en" dirty="0">
                <a:latin typeface="Maven Pro Regular"/>
                <a:ea typeface="Maven Pro Regular"/>
                <a:cs typeface="Maven Pro Regular"/>
                <a:sym typeface="Maven Pro Regular"/>
              </a:rPr>
              <a:t>.</a:t>
            </a:r>
            <a:endParaRPr dirty="0">
              <a:latin typeface="Maven Pro Regular"/>
              <a:ea typeface="Maven Pro Regular"/>
              <a:cs typeface="Maven Pro Regular"/>
              <a:sym typeface="Maven Pro Regular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Final slides with: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The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0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0" action="ppaction://hlinksldjump"/>
              </a:rPr>
              <a:t>fonts and colors</a:t>
            </a:r>
            <a:r>
              <a:rPr lang="en" dirty="0"/>
              <a:t> used in the template.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More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1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1" action="ppaction://hlinksldjump"/>
              </a:rPr>
              <a:t>infographic resources</a:t>
            </a:r>
            <a:r>
              <a:rPr lang="en" dirty="0"/>
              <a:t>, whose size and color can be edited.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Sets of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2" action="ppaction://hlinksldjump"/>
              </a:rPr>
              <a:t>customizable icons</a:t>
            </a:r>
            <a:r>
              <a:rPr lang="en" dirty="0"/>
              <a:t> of the following themes: general, business, avatar, creative process, education, help &amp; support, medical, nature, performing arts, SEO &amp; marketing, and teamwork.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You can delete this slide when you’re done editing the presentation.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23D46A1A-8AFC-4B17-8657-A7BD44C981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631" y="188363"/>
            <a:ext cx="3174559" cy="577800"/>
          </a:xfrm>
        </p:spPr>
        <p:txBody>
          <a:bodyPr/>
          <a:lstStyle/>
          <a:p>
            <a:r>
              <a:rPr lang="en-US" b="1" dirty="0">
                <a:solidFill>
                  <a:srgbClr val="00CFCC"/>
                </a:solidFill>
              </a:rPr>
              <a:t>PENDAHULUAN</a:t>
            </a:r>
            <a:endParaRPr lang="en-ID" b="1" dirty="0">
              <a:solidFill>
                <a:srgbClr val="00CFCC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2F716F-C572-4E2A-B864-8BBC2C03FEE0}"/>
              </a:ext>
            </a:extLst>
          </p:cNvPr>
          <p:cNvSpPr/>
          <p:nvPr/>
        </p:nvSpPr>
        <p:spPr>
          <a:xfrm>
            <a:off x="0" y="772160"/>
            <a:ext cx="9144000" cy="38811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771C56-3B82-4469-B58C-B86E4169DEEF}"/>
              </a:ext>
            </a:extLst>
          </p:cNvPr>
          <p:cNvSpPr txBox="1"/>
          <p:nvPr/>
        </p:nvSpPr>
        <p:spPr>
          <a:xfrm>
            <a:off x="307631" y="943005"/>
            <a:ext cx="433182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	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Perkembangan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ilmu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pengetahuan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dan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teknologi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pada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Revolusi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Industri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4.0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semakin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berkembang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pesat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.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Perubahan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karakteristik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pekerjaan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adalah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salah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satu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dampak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tersendiri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dari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datangnya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revolusi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industri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4.0.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Tentunya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perusahaan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perlu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memiliki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keunggulan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manajemen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yang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efektif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dalam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menghadapi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hal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tersebut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.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Dengan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demikian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salah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astu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aspek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yang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berpengaruh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besar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terhadap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kemajuan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dan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keberhasilan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sebuah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perusahaan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adalah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kinerja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karyawannya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. </a:t>
            </a:r>
          </a:p>
          <a:p>
            <a:pPr algn="just"/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	Oleh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karena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itu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,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penentuan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gaji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yang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tepat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oleh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perusahaan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adalah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faktor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internal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terhadap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kemajuan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perusahaan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. Sangat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disayangkan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,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perkembangan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perusahaan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saat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ini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belum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memliki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suatu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media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keputusan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untuk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melakukan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prediksi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gaji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karyawan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berdasarkan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kualitas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data.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05A997-AF54-486B-936D-32CE4998E6B9}"/>
              </a:ext>
            </a:extLst>
          </p:cNvPr>
          <p:cNvSpPr txBox="1"/>
          <p:nvPr/>
        </p:nvSpPr>
        <p:spPr>
          <a:xfrm>
            <a:off x="4693011" y="943005"/>
            <a:ext cx="406091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	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Penelitian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ini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bertujuan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untuk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mengetahui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prediksi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gaji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karyawan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.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Karakteristik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dataset yang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digunakan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untuk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memprediksi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gaji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karyawan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terdiri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dari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parameter-parameter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berdasarkan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faktor-faktor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spesifik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.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Selanjutnya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faktor-faktor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tersebut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akan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diuji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validitas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dan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korelasinya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menggunakan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pendekatan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i="1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machine learning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dengan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metode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i="1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regression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. </a:t>
            </a:r>
          </a:p>
          <a:p>
            <a:pPr algn="just"/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	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Tentunya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hasil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prediksi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gaji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karyawan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perlu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divisualisasikan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secara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realtime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untuk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dapat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digunakan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oleh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perusahaan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dalam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menentukan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keputusan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dengan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cepat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.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Visualisasi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hasil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prediksi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tersebut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akan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ditampilkan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berbasis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web base </a:t>
            </a:r>
            <a:r>
              <a:rPr lang="en-US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dengan</a:t>
            </a:r>
            <a:r>
              <a:rPr lang="en-US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framework Django. </a:t>
            </a:r>
            <a:endParaRPr lang="en-ID" spc="-5" dirty="0">
              <a:solidFill>
                <a:schemeClr val="bg2"/>
              </a:solidFill>
              <a:latin typeface="Share Tech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1045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ectangle 150">
            <a:extLst>
              <a:ext uri="{FF2B5EF4-FFF2-40B4-BE49-F238E27FC236}">
                <a16:creationId xmlns:a16="http://schemas.microsoft.com/office/drawing/2014/main" id="{249C2C75-A08A-497A-B6E4-C31DD512CCC1}"/>
              </a:ext>
            </a:extLst>
          </p:cNvPr>
          <p:cNvSpPr/>
          <p:nvPr/>
        </p:nvSpPr>
        <p:spPr>
          <a:xfrm>
            <a:off x="0" y="772160"/>
            <a:ext cx="9144000" cy="38811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E0D3DB-BD9D-4182-81D5-3BB02E2FE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631" y="109392"/>
            <a:ext cx="3174559" cy="577800"/>
          </a:xfrm>
        </p:spPr>
        <p:txBody>
          <a:bodyPr/>
          <a:lstStyle/>
          <a:p>
            <a:r>
              <a:rPr lang="en-US" b="1" dirty="0">
                <a:solidFill>
                  <a:srgbClr val="00CFCC"/>
                </a:solidFill>
              </a:rPr>
              <a:t>TINJAUAN STUDI</a:t>
            </a:r>
            <a:endParaRPr lang="en-ID" b="1" dirty="0">
              <a:solidFill>
                <a:srgbClr val="00CFCC"/>
              </a:solidFill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C58C0EB1-E3B0-4AA0-AE56-F116963CD055}"/>
              </a:ext>
            </a:extLst>
          </p:cNvPr>
          <p:cNvSpPr txBox="1"/>
          <p:nvPr/>
        </p:nvSpPr>
        <p:spPr>
          <a:xfrm>
            <a:off x="127417" y="3618455"/>
            <a:ext cx="186431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Bagaimana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mengetahui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akan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dikeluarkan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lama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bekerja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97412B7D-46E9-4900-8798-BC6CB1011EB4}"/>
              </a:ext>
            </a:extLst>
          </p:cNvPr>
          <p:cNvSpPr txBox="1"/>
          <p:nvPr/>
        </p:nvSpPr>
        <p:spPr>
          <a:xfrm>
            <a:off x="1209430" y="3337557"/>
            <a:ext cx="782296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300" b="1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Masalah</a:t>
            </a:r>
            <a:endParaRPr lang="en-ID" sz="1300" b="1" dirty="0">
              <a:solidFill>
                <a:schemeClr val="bg2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C43F9A0-E39E-407B-846F-023737BDCFEC}"/>
              </a:ext>
            </a:extLst>
          </p:cNvPr>
          <p:cNvSpPr txBox="1"/>
          <p:nvPr/>
        </p:nvSpPr>
        <p:spPr>
          <a:xfrm>
            <a:off x="3050441" y="3656333"/>
            <a:ext cx="740107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300" b="1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Metode</a:t>
            </a:r>
            <a:endParaRPr lang="en-ID" sz="1300" b="1" dirty="0">
              <a:solidFill>
                <a:schemeClr val="bg2"/>
              </a:solidFill>
              <a:latin typeface="Share Tech"/>
              <a:cs typeface="Times New Roman" panose="02020603050405020304" pitchFamily="18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5C0E661-9AD4-4D70-AC5A-94781A08D468}"/>
              </a:ext>
            </a:extLst>
          </p:cNvPr>
          <p:cNvSpPr txBox="1"/>
          <p:nvPr/>
        </p:nvSpPr>
        <p:spPr>
          <a:xfrm>
            <a:off x="4986048" y="2694364"/>
            <a:ext cx="53101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300" b="1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Hasil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0564AC4B-A77D-457A-8730-9D94E1FD750C}"/>
              </a:ext>
            </a:extLst>
          </p:cNvPr>
          <p:cNvSpPr txBox="1"/>
          <p:nvPr/>
        </p:nvSpPr>
        <p:spPr>
          <a:xfrm>
            <a:off x="4007775" y="2285858"/>
            <a:ext cx="782296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300" b="1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Model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E7787785-2E0A-47A2-AC50-4B21B604FB91}"/>
              </a:ext>
            </a:extLst>
          </p:cNvPr>
          <p:cNvSpPr txBox="1"/>
          <p:nvPr/>
        </p:nvSpPr>
        <p:spPr>
          <a:xfrm>
            <a:off x="2108255" y="2015162"/>
            <a:ext cx="1853389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Mengetahui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berdasarkan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tahun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lama masa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kerja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537E87D-9584-4CE4-AD1A-5307B62C8C3C}"/>
              </a:ext>
            </a:extLst>
          </p:cNvPr>
          <p:cNvSpPr txBox="1"/>
          <p:nvPr/>
        </p:nvSpPr>
        <p:spPr>
          <a:xfrm>
            <a:off x="3014649" y="3887495"/>
            <a:ext cx="1439615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300" i="1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Machine Learning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6B84A95D-C2B4-439F-97B5-DCCBEA350FA8}"/>
              </a:ext>
            </a:extLst>
          </p:cNvPr>
          <p:cNvSpPr txBox="1"/>
          <p:nvPr/>
        </p:nvSpPr>
        <p:spPr>
          <a:xfrm>
            <a:off x="4097984" y="2061464"/>
            <a:ext cx="1234163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Linear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14CEAC19-3AFB-4ACF-9058-AB88038250FD}"/>
              </a:ext>
            </a:extLst>
          </p:cNvPr>
          <p:cNvSpPr txBox="1"/>
          <p:nvPr/>
        </p:nvSpPr>
        <p:spPr>
          <a:xfrm>
            <a:off x="1244049" y="798684"/>
            <a:ext cx="66559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600" b="1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IMPLEMENTASI MODEL REGRESI LINEAR SEDERHANA UNTUK PREDIKSI GAJI BERDASARKAN PENGALAMAN LAMA BEKERJA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9CA10C42-6BB5-4F09-B991-7DBB956544A9}"/>
              </a:ext>
            </a:extLst>
          </p:cNvPr>
          <p:cNvSpPr txBox="1"/>
          <p:nvPr/>
        </p:nvSpPr>
        <p:spPr>
          <a:xfrm>
            <a:off x="5007770" y="2922674"/>
            <a:ext cx="3875156" cy="1492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Hasil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prediksi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menunjukan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bahwa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pengalaman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bekerja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memberikan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pengaruh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positif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terhadap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Artinya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,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semakin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lama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pengalaman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bekerja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maka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semakin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berpengaruh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positif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terhadap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yang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akan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diterima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.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Sehingga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fungsi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regresi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linear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layak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digunakan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untuk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memprediksi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pengaruh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pengalaman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kerja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terhadap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gaji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karyawan</a:t>
            </a:r>
            <a:r>
              <a:rPr lang="en-ID" sz="13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D431184D-A698-4070-AE5C-3DBEDD34970A}"/>
              </a:ext>
            </a:extLst>
          </p:cNvPr>
          <p:cNvSpPr txBox="1"/>
          <p:nvPr/>
        </p:nvSpPr>
        <p:spPr>
          <a:xfrm>
            <a:off x="1272180" y="1295838"/>
            <a:ext cx="62824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2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Yayan</a:t>
            </a:r>
            <a:r>
              <a:rPr lang="en-ID" sz="12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Adrianova</a:t>
            </a:r>
            <a:r>
              <a:rPr lang="en-ID" sz="12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Eka </a:t>
            </a:r>
            <a:r>
              <a:rPr lang="en-ID" sz="12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Tuah</a:t>
            </a:r>
            <a:r>
              <a:rPr lang="en-ID" sz="12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, </a:t>
            </a:r>
            <a:r>
              <a:rPr lang="en-ID" sz="12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Anyan</a:t>
            </a:r>
            <a:endParaRPr lang="en-ID" sz="1200" dirty="0">
              <a:solidFill>
                <a:schemeClr val="bg2"/>
              </a:solidFill>
              <a:latin typeface="Share Tech"/>
              <a:cs typeface="Times New Roman" panose="02020603050405020304" pitchFamily="18" charset="0"/>
            </a:endParaRPr>
          </a:p>
          <a:p>
            <a:pPr algn="ctr"/>
            <a:r>
              <a:rPr lang="en-ID" sz="12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Program </a:t>
            </a:r>
            <a:r>
              <a:rPr lang="en-ID" sz="12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Studi</a:t>
            </a:r>
            <a:r>
              <a:rPr lang="en-ID" sz="12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Pendidikan </a:t>
            </a:r>
            <a:r>
              <a:rPr lang="en-ID" sz="12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Komputer</a:t>
            </a:r>
            <a:r>
              <a:rPr lang="en-ID" sz="12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, STKIP </a:t>
            </a:r>
            <a:r>
              <a:rPr lang="en-ID" sz="12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Persada</a:t>
            </a:r>
            <a:r>
              <a:rPr lang="en-ID" sz="12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Khatulistiwa</a:t>
            </a:r>
            <a:r>
              <a:rPr lang="en-ID" sz="1200" dirty="0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 </a:t>
            </a:r>
            <a:r>
              <a:rPr lang="en-ID" sz="1200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Sintang</a:t>
            </a:r>
            <a:endParaRPr lang="en-ID" sz="1200" dirty="0">
              <a:solidFill>
                <a:schemeClr val="bg2"/>
              </a:solidFill>
              <a:latin typeface="Share Tech"/>
              <a:cs typeface="Times New Roman" panose="02020603050405020304" pitchFamily="18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D6228C1-B237-4B91-8BA6-2DF605DDDB04}"/>
              </a:ext>
            </a:extLst>
          </p:cNvPr>
          <p:cNvGrpSpPr/>
          <p:nvPr/>
        </p:nvGrpSpPr>
        <p:grpSpPr>
          <a:xfrm>
            <a:off x="1991726" y="2604223"/>
            <a:ext cx="3016044" cy="1039499"/>
            <a:chOff x="1991726" y="2439849"/>
            <a:chExt cx="3906062" cy="1203873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BFB7D24-AE77-418C-B268-B79148D01DDB}"/>
                </a:ext>
              </a:extLst>
            </p:cNvPr>
            <p:cNvGrpSpPr/>
            <p:nvPr/>
          </p:nvGrpSpPr>
          <p:grpSpPr>
            <a:xfrm>
              <a:off x="1991726" y="2439849"/>
              <a:ext cx="3906062" cy="1203873"/>
              <a:chOff x="1991726" y="2439849"/>
              <a:chExt cx="3906062" cy="1203873"/>
            </a:xfrm>
          </p:grpSpPr>
          <p:grpSp>
            <p:nvGrpSpPr>
              <p:cNvPr id="131" name="Google Shape;8815;p54">
                <a:extLst>
                  <a:ext uri="{FF2B5EF4-FFF2-40B4-BE49-F238E27FC236}">
                    <a16:creationId xmlns:a16="http://schemas.microsoft.com/office/drawing/2014/main" id="{D1EEA544-1BB3-49EF-92B5-41AF6E23989F}"/>
                  </a:ext>
                </a:extLst>
              </p:cNvPr>
              <p:cNvGrpSpPr/>
              <p:nvPr/>
            </p:nvGrpSpPr>
            <p:grpSpPr>
              <a:xfrm>
                <a:off x="2010370" y="2463050"/>
                <a:ext cx="3873269" cy="1109111"/>
                <a:chOff x="6953919" y="3907920"/>
                <a:chExt cx="1133202" cy="475705"/>
              </a:xfrm>
            </p:grpSpPr>
            <p:cxnSp>
              <p:nvCxnSpPr>
                <p:cNvPr id="132" name="Google Shape;8816;p54">
                  <a:extLst>
                    <a:ext uri="{FF2B5EF4-FFF2-40B4-BE49-F238E27FC236}">
                      <a16:creationId xmlns:a16="http://schemas.microsoft.com/office/drawing/2014/main" id="{6F924A20-FA79-49FC-8D74-142FEEEEA240}"/>
                    </a:ext>
                  </a:extLst>
                </p:cNvPr>
                <p:cNvCxnSpPr/>
                <p:nvPr/>
              </p:nvCxnSpPr>
              <p:spPr>
                <a:xfrm rot="10800000">
                  <a:off x="7118546" y="4100689"/>
                  <a:ext cx="0" cy="1851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5F7D95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3" name="Google Shape;8817;p54">
                  <a:extLst>
                    <a:ext uri="{FF2B5EF4-FFF2-40B4-BE49-F238E27FC236}">
                      <a16:creationId xmlns:a16="http://schemas.microsoft.com/office/drawing/2014/main" id="{21083BF4-840D-479B-A954-560A27AF505F}"/>
                    </a:ext>
                  </a:extLst>
                </p:cNvPr>
                <p:cNvCxnSpPr/>
                <p:nvPr/>
              </p:nvCxnSpPr>
              <p:spPr>
                <a:xfrm>
                  <a:off x="7480500" y="4197025"/>
                  <a:ext cx="0" cy="186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5F7D95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4" name="Google Shape;8818;p54">
                  <a:extLst>
                    <a:ext uri="{FF2B5EF4-FFF2-40B4-BE49-F238E27FC236}">
                      <a16:creationId xmlns:a16="http://schemas.microsoft.com/office/drawing/2014/main" id="{58A3072F-BF8B-4176-BA10-45C5B4D546F0}"/>
                    </a:ext>
                  </a:extLst>
                </p:cNvPr>
                <p:cNvCxnSpPr/>
                <p:nvPr/>
              </p:nvCxnSpPr>
              <p:spPr>
                <a:xfrm rot="10800000">
                  <a:off x="7848574" y="3907920"/>
                  <a:ext cx="0" cy="1851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5F7D95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" name="Google Shape;8820;p54">
                  <a:extLst>
                    <a:ext uri="{FF2B5EF4-FFF2-40B4-BE49-F238E27FC236}">
                      <a16:creationId xmlns:a16="http://schemas.microsoft.com/office/drawing/2014/main" id="{CBE6262B-0657-4B8C-A39C-C769932ED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953919" y="4028918"/>
                  <a:ext cx="1133202" cy="309703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435D7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42" name="Google Shape;441;p25">
                <a:extLst>
                  <a:ext uri="{FF2B5EF4-FFF2-40B4-BE49-F238E27FC236}">
                    <a16:creationId xmlns:a16="http://schemas.microsoft.com/office/drawing/2014/main" id="{9EBF334F-5A2F-4F68-95F4-6C174AF3C9EB}"/>
                  </a:ext>
                </a:extLst>
              </p:cNvPr>
              <p:cNvSpPr/>
              <p:nvPr/>
            </p:nvSpPr>
            <p:spPr>
              <a:xfrm>
                <a:off x="1991726" y="3384437"/>
                <a:ext cx="119993" cy="119993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4579" extrusionOk="0">
                    <a:moveTo>
                      <a:pt x="0" y="1"/>
                    </a:moveTo>
                    <a:lnTo>
                      <a:pt x="0" y="4578"/>
                    </a:lnTo>
                    <a:lnTo>
                      <a:pt x="4578" y="4578"/>
                    </a:lnTo>
                    <a:lnTo>
                      <a:pt x="4578" y="1"/>
                    </a:lnTo>
                    <a:close/>
                  </a:path>
                </a:pathLst>
              </a:custGeom>
              <a:solidFill>
                <a:srgbClr val="FF9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bg2"/>
                  </a:solidFill>
                </a:endParaRPr>
              </a:p>
            </p:txBody>
          </p:sp>
          <p:sp>
            <p:nvSpPr>
              <p:cNvPr id="144" name="Google Shape;441;p25">
                <a:extLst>
                  <a:ext uri="{FF2B5EF4-FFF2-40B4-BE49-F238E27FC236}">
                    <a16:creationId xmlns:a16="http://schemas.microsoft.com/office/drawing/2014/main" id="{90F68C92-72D0-471D-9098-5034A8111374}"/>
                  </a:ext>
                </a:extLst>
              </p:cNvPr>
              <p:cNvSpPr/>
              <p:nvPr/>
            </p:nvSpPr>
            <p:spPr>
              <a:xfrm>
                <a:off x="3750220" y="3523729"/>
                <a:ext cx="119993" cy="119993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4579" extrusionOk="0">
                    <a:moveTo>
                      <a:pt x="0" y="1"/>
                    </a:moveTo>
                    <a:lnTo>
                      <a:pt x="0" y="4578"/>
                    </a:lnTo>
                    <a:lnTo>
                      <a:pt x="4578" y="4578"/>
                    </a:lnTo>
                    <a:lnTo>
                      <a:pt x="4578" y="1"/>
                    </a:lnTo>
                    <a:close/>
                  </a:path>
                </a:pathLst>
              </a:custGeom>
              <a:solidFill>
                <a:srgbClr val="FF9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bg2"/>
                  </a:solidFill>
                </a:endParaRPr>
              </a:p>
            </p:txBody>
          </p:sp>
          <p:sp>
            <p:nvSpPr>
              <p:cNvPr id="145" name="Google Shape;441;p25">
                <a:extLst>
                  <a:ext uri="{FF2B5EF4-FFF2-40B4-BE49-F238E27FC236}">
                    <a16:creationId xmlns:a16="http://schemas.microsoft.com/office/drawing/2014/main" id="{9F80D227-74DD-41C4-8894-689DD95FE696}"/>
                  </a:ext>
                </a:extLst>
              </p:cNvPr>
              <p:cNvSpPr/>
              <p:nvPr/>
            </p:nvSpPr>
            <p:spPr>
              <a:xfrm>
                <a:off x="5008041" y="2439849"/>
                <a:ext cx="119993" cy="119993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4579" extrusionOk="0">
                    <a:moveTo>
                      <a:pt x="0" y="1"/>
                    </a:moveTo>
                    <a:lnTo>
                      <a:pt x="0" y="4578"/>
                    </a:lnTo>
                    <a:lnTo>
                      <a:pt x="4578" y="4578"/>
                    </a:lnTo>
                    <a:lnTo>
                      <a:pt x="4578" y="1"/>
                    </a:lnTo>
                    <a:close/>
                  </a:path>
                </a:pathLst>
              </a:custGeom>
              <a:solidFill>
                <a:srgbClr val="FF9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bg2"/>
                  </a:solidFill>
                </a:endParaRPr>
              </a:p>
            </p:txBody>
          </p:sp>
          <p:sp>
            <p:nvSpPr>
              <p:cNvPr id="146" name="Google Shape;441;p25">
                <a:extLst>
                  <a:ext uri="{FF2B5EF4-FFF2-40B4-BE49-F238E27FC236}">
                    <a16:creationId xmlns:a16="http://schemas.microsoft.com/office/drawing/2014/main" id="{68610F43-ACC7-41B3-BEED-ECF062310DF6}"/>
                  </a:ext>
                </a:extLst>
              </p:cNvPr>
              <p:cNvSpPr/>
              <p:nvPr/>
            </p:nvSpPr>
            <p:spPr>
              <a:xfrm>
                <a:off x="5777795" y="2688663"/>
                <a:ext cx="119993" cy="119993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4579" extrusionOk="0">
                    <a:moveTo>
                      <a:pt x="0" y="1"/>
                    </a:moveTo>
                    <a:lnTo>
                      <a:pt x="0" y="4578"/>
                    </a:lnTo>
                    <a:lnTo>
                      <a:pt x="4578" y="4578"/>
                    </a:lnTo>
                    <a:lnTo>
                      <a:pt x="4578" y="1"/>
                    </a:lnTo>
                    <a:close/>
                  </a:path>
                </a:pathLst>
              </a:custGeom>
              <a:solidFill>
                <a:srgbClr val="FF9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bg2"/>
                  </a:solidFill>
                </a:endParaRPr>
              </a:p>
            </p:txBody>
          </p:sp>
        </p:grpSp>
        <p:sp>
          <p:nvSpPr>
            <p:cNvPr id="143" name="Google Shape;441;p25">
              <a:extLst>
                <a:ext uri="{FF2B5EF4-FFF2-40B4-BE49-F238E27FC236}">
                  <a16:creationId xmlns:a16="http://schemas.microsoft.com/office/drawing/2014/main" id="{D9B1D01C-6253-478D-A5B8-AE8018A93F26}"/>
                </a:ext>
              </a:extLst>
            </p:cNvPr>
            <p:cNvSpPr/>
            <p:nvPr/>
          </p:nvSpPr>
          <p:spPr>
            <a:xfrm>
              <a:off x="2513065" y="2872038"/>
              <a:ext cx="119993" cy="119993"/>
            </a:xfrm>
            <a:custGeom>
              <a:avLst/>
              <a:gdLst/>
              <a:ahLst/>
              <a:cxnLst/>
              <a:rect l="l" t="t" r="r" b="b"/>
              <a:pathLst>
                <a:path w="4579" h="4579" extrusionOk="0">
                  <a:moveTo>
                    <a:pt x="0" y="1"/>
                  </a:moveTo>
                  <a:lnTo>
                    <a:pt x="0" y="4578"/>
                  </a:lnTo>
                  <a:lnTo>
                    <a:pt x="4578" y="4578"/>
                  </a:lnTo>
                  <a:lnTo>
                    <a:pt x="4578" y="1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24577BF4-F0E3-4E73-B558-A51E3C05D7B1}"/>
              </a:ext>
            </a:extLst>
          </p:cNvPr>
          <p:cNvSpPr txBox="1"/>
          <p:nvPr/>
        </p:nvSpPr>
        <p:spPr>
          <a:xfrm>
            <a:off x="2095936" y="2640356"/>
            <a:ext cx="69990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300" b="1" dirty="0" err="1">
                <a:solidFill>
                  <a:schemeClr val="bg2"/>
                </a:solidFill>
                <a:latin typeface="Share Tech"/>
                <a:cs typeface="Times New Roman" panose="02020603050405020304" pitchFamily="18" charset="0"/>
              </a:rPr>
              <a:t>Tujuan</a:t>
            </a:r>
            <a:endParaRPr lang="en-ID" sz="1300" b="1" dirty="0">
              <a:solidFill>
                <a:schemeClr val="bg2"/>
              </a:solidFill>
              <a:latin typeface="Share Tech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31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8" grpId="0"/>
      <p:bldP spid="128" grpId="0"/>
      <p:bldP spid="129" grpId="0"/>
      <p:bldP spid="130" grpId="0"/>
      <p:bldP spid="137" grpId="0"/>
      <p:bldP spid="138" grpId="0"/>
      <p:bldP spid="140" grpId="0"/>
      <p:bldP spid="141" grpId="0"/>
      <p:bldP spid="147" grpId="0"/>
      <p:bldP spid="14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>
            <p:extLst>
              <p:ext uri="{D42A27DB-BD31-4B8C-83A1-F6EECF244321}">
                <p14:modId xmlns:p14="http://schemas.microsoft.com/office/powerpoint/2010/main" val="237232289"/>
              </p:ext>
            </p:extLst>
          </p:nvPr>
        </p:nvGraphicFramePr>
        <p:xfrm>
          <a:off x="-702199" y="2698336"/>
          <a:ext cx="7239000" cy="2659900"/>
        </p:xfrm>
        <a:graphic>
          <a:graphicData uri="http://schemas.openxmlformats.org/drawingml/2006/table">
            <a:tbl>
              <a:tblPr>
                <a:noFill/>
                <a:tableStyleId>{861C6D4B-ED4B-4B61-9E71-DE38E1F26E8A}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 dirty="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581;p29">
            <a:extLst>
              <a:ext uri="{FF2B5EF4-FFF2-40B4-BE49-F238E27FC236}">
                <a16:creationId xmlns:a16="http://schemas.microsoft.com/office/drawing/2014/main" id="{AAB48BBC-672A-45AA-9BDB-994887260467}"/>
              </a:ext>
            </a:extLst>
          </p:cNvPr>
          <p:cNvSpPr/>
          <p:nvPr/>
        </p:nvSpPr>
        <p:spPr>
          <a:xfrm>
            <a:off x="4611098" y="3494168"/>
            <a:ext cx="1176665" cy="186799"/>
          </a:xfrm>
          <a:custGeom>
            <a:avLst/>
            <a:gdLst/>
            <a:ahLst/>
            <a:cxnLst/>
            <a:rect l="l" t="t" r="r" b="b"/>
            <a:pathLst>
              <a:path w="39596" h="6286" extrusionOk="0">
                <a:moveTo>
                  <a:pt x="0" y="0"/>
                </a:moveTo>
                <a:lnTo>
                  <a:pt x="0" y="6285"/>
                </a:lnTo>
                <a:lnTo>
                  <a:pt x="39596" y="6285"/>
                </a:lnTo>
                <a:lnTo>
                  <a:pt x="3959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86187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75338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3730BF8-BE34-48DD-A157-B3288B11F1B1}"/>
              </a:ext>
            </a:extLst>
          </p:cNvPr>
          <p:cNvSpPr txBox="1"/>
          <p:nvPr/>
        </p:nvSpPr>
        <p:spPr>
          <a:xfrm>
            <a:off x="1465244" y="107877"/>
            <a:ext cx="5277079" cy="592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lvl="2" algn="ctr">
              <a:lnSpc>
                <a:spcPct val="115000"/>
              </a:lnSpc>
              <a:spcBef>
                <a:spcPts val="1600"/>
              </a:spcBef>
              <a:spcAft>
                <a:spcPts val="600"/>
              </a:spcAft>
            </a:pPr>
            <a:r>
              <a:rPr lang="en-US" sz="3000" b="1" dirty="0">
                <a:solidFill>
                  <a:srgbClr val="00CFCC"/>
                </a:solidFill>
                <a:latin typeface="Share Tech"/>
              </a:rPr>
              <a:t>PERANCANGAN APLIKASI</a:t>
            </a:r>
            <a:endParaRPr lang="en-ID" sz="3000" b="1" dirty="0">
              <a:solidFill>
                <a:srgbClr val="00CFCC"/>
              </a:solidFill>
              <a:latin typeface="Share Tech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77639D-6FEC-49A3-AA19-9BD474267DFA}"/>
              </a:ext>
            </a:extLst>
          </p:cNvPr>
          <p:cNvSpPr/>
          <p:nvPr/>
        </p:nvSpPr>
        <p:spPr>
          <a:xfrm>
            <a:off x="0" y="837970"/>
            <a:ext cx="9144000" cy="36238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F29BCF-713C-424A-9ABB-F296A2D043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23" t="24405" r="37952" b="13235"/>
          <a:stretch/>
        </p:blipFill>
        <p:spPr>
          <a:xfrm>
            <a:off x="550844" y="1432536"/>
            <a:ext cx="3183874" cy="27011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682616-6A59-4632-8B73-3B34182426A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9" t="6771" r="5980" b="6945"/>
          <a:stretch/>
        </p:blipFill>
        <p:spPr bwMode="auto">
          <a:xfrm>
            <a:off x="4436276" y="1531688"/>
            <a:ext cx="4300100" cy="2433438"/>
          </a:xfrm>
          <a:prstGeom prst="rect">
            <a:avLst/>
          </a:prstGeom>
          <a:noFill/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5EE369DE-EED9-4810-A682-C447C98A20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437" y="837970"/>
            <a:ext cx="3369282" cy="577800"/>
          </a:xfrm>
        </p:spPr>
        <p:txBody>
          <a:bodyPr/>
          <a:lstStyle/>
          <a:p>
            <a:r>
              <a:rPr lang="en-US" sz="2400" b="1" spc="-5" dirty="0">
                <a:solidFill>
                  <a:schemeClr val="bg2"/>
                </a:solidFill>
                <a:effectLst/>
                <a:ea typeface="SimSun" panose="02010600030101010101" pitchFamily="2" charset="-122"/>
              </a:rPr>
              <a:t>USE CASE DIAGRAM</a:t>
            </a:r>
            <a:endParaRPr lang="en-ID" sz="3600" b="1" dirty="0">
              <a:solidFill>
                <a:schemeClr val="bg2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97D3572-3D7C-4E33-9B0F-B04F15C42335}"/>
              </a:ext>
            </a:extLst>
          </p:cNvPr>
          <p:cNvSpPr txBox="1">
            <a:spLocks/>
          </p:cNvSpPr>
          <p:nvPr/>
        </p:nvSpPr>
        <p:spPr>
          <a:xfrm>
            <a:off x="4436276" y="852762"/>
            <a:ext cx="4300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sz="2400" b="1" dirty="0">
                <a:solidFill>
                  <a:schemeClr val="bg2"/>
                </a:solidFill>
              </a:rPr>
              <a:t>FLOWMAP PREDIKSI GAJI</a:t>
            </a:r>
            <a:endParaRPr lang="en-ID" sz="2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08004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Did you like the resources on this template? Get them for free at our other websites.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 dirty="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 dirty="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 dirty="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 dirty="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 dirty="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 dirty="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 dirty="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 dirty="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 dirty="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 dirty="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 dirty="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 dirty="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 dirty="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8219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8218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2504100" cy="868600"/>
        </p:xfrm>
        <a:graphic>
          <a:graphicData uri="http://schemas.openxmlformats.org/drawingml/2006/table">
            <a:tbl>
              <a:tblPr>
                <a:noFill/>
                <a:tableStyleId>{861C6D4B-ED4B-4B61-9E71-DE38E1F26E8A}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2504100" cy="976500"/>
        </p:xfrm>
        <a:graphic>
          <a:graphicData uri="http://schemas.openxmlformats.org/drawingml/2006/table">
            <a:tbl>
              <a:tblPr>
                <a:noFill/>
                <a:tableStyleId>{861C6D4B-ED4B-4B61-9E71-DE38E1F26E8A}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2363400" cy="868575"/>
        </p:xfrm>
        <a:graphic>
          <a:graphicData uri="http://schemas.openxmlformats.org/drawingml/2006/table">
            <a:tbl>
              <a:tblPr>
                <a:noFill/>
                <a:tableStyleId>{861C6D4B-ED4B-4B61-9E71-DE38E1F26E8A}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2369800" cy="889350"/>
        </p:xfrm>
        <a:graphic>
          <a:graphicData uri="http://schemas.openxmlformats.org/drawingml/2006/table">
            <a:tbl>
              <a:tblPr>
                <a:noFill/>
                <a:tableStyleId>{861C6D4B-ED4B-4B61-9E71-DE38E1F26E8A}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B80DFCC9-FC9F-47C1-90EA-962DFADD2704}"/>
              </a:ext>
            </a:extLst>
          </p:cNvPr>
          <p:cNvSpPr/>
          <p:nvPr/>
        </p:nvSpPr>
        <p:spPr>
          <a:xfrm>
            <a:off x="0" y="729906"/>
            <a:ext cx="9144000" cy="44135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F1D24330-7718-4C7D-8EAE-07EFD6274AF5}"/>
              </a:ext>
            </a:extLst>
          </p:cNvPr>
          <p:cNvSpPr txBox="1">
            <a:spLocks/>
          </p:cNvSpPr>
          <p:nvPr/>
        </p:nvSpPr>
        <p:spPr>
          <a:xfrm>
            <a:off x="591457" y="106623"/>
            <a:ext cx="452036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US" sz="2400" b="1" spc="-5" dirty="0">
                <a:ea typeface="SimSun" panose="02010600030101010101" pitchFamily="2" charset="-122"/>
              </a:rPr>
              <a:t>ENTITY RELATIONSHIP DIAGRAM</a:t>
            </a:r>
            <a:endParaRPr lang="en-ID" sz="36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DF319E6-7A5D-4A3A-A588-EDEC1B9E1E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8" t="23208" r="8164" b="3637"/>
          <a:stretch/>
        </p:blipFill>
        <p:spPr bwMode="auto">
          <a:xfrm>
            <a:off x="1240249" y="1020477"/>
            <a:ext cx="6663502" cy="3716776"/>
          </a:xfrm>
          <a:prstGeom prst="rect">
            <a:avLst/>
          </a:prstGeom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895944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98836-E613-4383-A061-4563CABB5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824" y="161707"/>
            <a:ext cx="6966539" cy="577800"/>
          </a:xfrm>
        </p:spPr>
        <p:txBody>
          <a:bodyPr/>
          <a:lstStyle/>
          <a:p>
            <a:r>
              <a:rPr lang="en-US" sz="2400" b="1" spc="-5" dirty="0">
                <a:effectLst/>
                <a:ea typeface="SimSun" panose="02010600030101010101" pitchFamily="2" charset="-122"/>
              </a:rPr>
              <a:t>PROSES </a:t>
            </a:r>
            <a:r>
              <a:rPr lang="en-US" sz="2400" b="1" spc="-5" dirty="0">
                <a:ea typeface="SimSun" panose="02010600030101010101" pitchFamily="2" charset="-122"/>
              </a:rPr>
              <a:t>HIMPUNAN DATA</a:t>
            </a:r>
            <a:endParaRPr lang="en-ID" sz="36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F88912-7103-428E-8215-9014D89FB6C3}"/>
              </a:ext>
            </a:extLst>
          </p:cNvPr>
          <p:cNvSpPr/>
          <p:nvPr/>
        </p:nvSpPr>
        <p:spPr>
          <a:xfrm>
            <a:off x="0" y="837969"/>
            <a:ext cx="9144000" cy="36238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Google Shape;1588;p49">
            <a:extLst>
              <a:ext uri="{FF2B5EF4-FFF2-40B4-BE49-F238E27FC236}">
                <a16:creationId xmlns:a16="http://schemas.microsoft.com/office/drawing/2014/main" id="{4A35557D-4B32-44B2-BCBC-C5A578A238B3}"/>
              </a:ext>
            </a:extLst>
          </p:cNvPr>
          <p:cNvSpPr txBox="1">
            <a:spLocks/>
          </p:cNvSpPr>
          <p:nvPr/>
        </p:nvSpPr>
        <p:spPr>
          <a:xfrm>
            <a:off x="611436" y="850010"/>
            <a:ext cx="3762260" cy="36118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bg1"/>
              </a:buClr>
            </a:pP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Pada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tahap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ini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,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hal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yang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dilakukan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adalah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memahami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dan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mempersiapkan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data yang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dikenal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dengan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istilah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b="1" i="1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Data Preprocessing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.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Metode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yang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digunakan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dalam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b="1" i="1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Data Preprocessing</a:t>
            </a:r>
            <a:r>
              <a:rPr lang="en-US" sz="1600" b="1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pada model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ini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adalah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b="1" i="1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Data Cleaning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.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Berikut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tahapan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himpunan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data:</a:t>
            </a:r>
          </a:p>
          <a:p>
            <a:pPr marL="342900" indent="-342900" algn="just">
              <a:buClr>
                <a:schemeClr val="bg2"/>
              </a:buClr>
              <a:buFont typeface="+mj-lt"/>
              <a:buAutoNum type="arabicPeriod"/>
            </a:pPr>
            <a:r>
              <a:rPr lang="en-US" sz="1600" b="1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Import Library </a:t>
            </a:r>
          </a:p>
          <a:p>
            <a:pPr marL="342900" indent="-342900" algn="just">
              <a:buClr>
                <a:schemeClr val="bg2"/>
              </a:buClr>
              <a:buFont typeface="+mj-lt"/>
              <a:buAutoNum type="arabicPeriod"/>
            </a:pPr>
            <a:r>
              <a:rPr lang="en-US" sz="1600" b="1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Import Data</a:t>
            </a:r>
          </a:p>
          <a:p>
            <a:pPr marL="342900" indent="-342900" algn="just">
              <a:buClr>
                <a:schemeClr val="bg2"/>
              </a:buClr>
              <a:buFont typeface="+mj-lt"/>
              <a:buAutoNum type="arabicPeriod"/>
            </a:pPr>
            <a:r>
              <a:rPr lang="en-US" sz="1600" b="1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Encoder Data</a:t>
            </a:r>
          </a:p>
          <a:p>
            <a:pPr marL="342900" indent="-342900" algn="just">
              <a:buClr>
                <a:schemeClr val="bg2"/>
              </a:buClr>
              <a:buFont typeface="+mj-lt"/>
              <a:buAutoNum type="arabicPeriod"/>
            </a:pPr>
            <a:r>
              <a:rPr lang="en-US" sz="1600" b="1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Replace Missing Value</a:t>
            </a:r>
          </a:p>
          <a:p>
            <a:pPr marL="342900" indent="-342900" algn="just">
              <a:buClr>
                <a:schemeClr val="bg2"/>
              </a:buClr>
              <a:buFont typeface="+mj-lt"/>
              <a:buAutoNum type="arabicPeriod"/>
            </a:pPr>
            <a:r>
              <a:rPr lang="en-US" sz="1600" b="1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Drop Data</a:t>
            </a:r>
          </a:p>
          <a:p>
            <a:pPr algn="just">
              <a:buClr>
                <a:schemeClr val="bg2"/>
              </a:buClr>
            </a:pP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Dari Proses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Himpunan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Data,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menyisakan</a:t>
            </a:r>
            <a:r>
              <a:rPr lang="en-US" sz="1600" spc="-5" dirty="0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effectLst/>
                <a:latin typeface="Share Tech"/>
                <a:ea typeface="SimSun" panose="02010600030101010101" pitchFamily="2" charset="-122"/>
              </a:rPr>
              <a:t>faktor-faktor</a:t>
            </a:r>
            <a:r>
              <a:rPr lang="en-US" sz="1600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pengaruh</a:t>
            </a:r>
            <a:r>
              <a:rPr lang="en-US" sz="1600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terhadap</a:t>
            </a:r>
            <a:r>
              <a:rPr lang="en-US" sz="1600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faktor</a:t>
            </a:r>
            <a:r>
              <a:rPr lang="en-US" sz="1600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</a:t>
            </a:r>
            <a:r>
              <a:rPr lang="en-US" sz="1600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dependen</a:t>
            </a:r>
            <a:r>
              <a:rPr lang="en-US" sz="1600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 (</a:t>
            </a:r>
            <a:r>
              <a:rPr lang="en-US" sz="1600" spc="-5" dirty="0" err="1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MonthlyIncome</a:t>
            </a:r>
            <a:r>
              <a:rPr lang="en-US" sz="1600" spc="-5" dirty="0">
                <a:solidFill>
                  <a:schemeClr val="bg2"/>
                </a:solidFill>
                <a:latin typeface="Share Tech"/>
                <a:ea typeface="SimSun" panose="02010600030101010101" pitchFamily="2" charset="-122"/>
              </a:rPr>
              <a:t>).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276A5D-7200-47A1-86A1-95B87A042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65" t="39597" r="39638" b="40022"/>
          <a:stretch/>
        </p:blipFill>
        <p:spPr>
          <a:xfrm>
            <a:off x="4373696" y="2846138"/>
            <a:ext cx="4564273" cy="118603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B9889F7-3F5D-4B37-B000-338B60616D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44" t="43263" r="10001" b="16275"/>
          <a:stretch/>
        </p:blipFill>
        <p:spPr>
          <a:xfrm>
            <a:off x="4503410" y="994872"/>
            <a:ext cx="4337625" cy="13360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8F07674-EFF0-4235-AB9C-C1320F961B4C}"/>
              </a:ext>
            </a:extLst>
          </p:cNvPr>
          <p:cNvSpPr txBox="1"/>
          <p:nvPr/>
        </p:nvSpPr>
        <p:spPr>
          <a:xfrm>
            <a:off x="4791093" y="2427857"/>
            <a:ext cx="37622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>
                <a:solidFill>
                  <a:schemeClr val="bg2"/>
                </a:solidFill>
                <a:latin typeface="Share Tech"/>
              </a:rPr>
              <a:t>Tabel</a:t>
            </a:r>
            <a:r>
              <a:rPr lang="en-US" sz="1000" dirty="0">
                <a:solidFill>
                  <a:schemeClr val="bg2"/>
                </a:solidFill>
                <a:latin typeface="Share Tech"/>
              </a:rPr>
              <a:t> data </a:t>
            </a:r>
            <a:r>
              <a:rPr lang="en-US" sz="1000" dirty="0" err="1">
                <a:solidFill>
                  <a:schemeClr val="bg2"/>
                </a:solidFill>
                <a:latin typeface="Share Tech"/>
              </a:rPr>
              <a:t>setelah</a:t>
            </a:r>
            <a:r>
              <a:rPr lang="en-US" sz="1000" dirty="0">
                <a:solidFill>
                  <a:schemeClr val="bg2"/>
                </a:solidFill>
                <a:latin typeface="Share Tech"/>
              </a:rPr>
              <a:t> proses Encoder dan Replace Missing Value</a:t>
            </a:r>
            <a:endParaRPr lang="en-ID" sz="1000" dirty="0">
              <a:solidFill>
                <a:schemeClr val="bg2"/>
              </a:solidFill>
              <a:latin typeface="Share Tech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D64F8B-F093-4CE6-BCE3-46C62B874B64}"/>
              </a:ext>
            </a:extLst>
          </p:cNvPr>
          <p:cNvSpPr txBox="1"/>
          <p:nvPr/>
        </p:nvSpPr>
        <p:spPr>
          <a:xfrm>
            <a:off x="4791093" y="4059310"/>
            <a:ext cx="37622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2"/>
                </a:solidFill>
                <a:latin typeface="Share Tech"/>
              </a:rPr>
              <a:t>Data Akhir</a:t>
            </a:r>
            <a:endParaRPr lang="en-ID" sz="1000" dirty="0">
              <a:solidFill>
                <a:schemeClr val="bg2"/>
              </a:solidFill>
              <a:latin typeface="Share Tech"/>
            </a:endParaRPr>
          </a:p>
        </p:txBody>
      </p:sp>
    </p:spTree>
    <p:extLst>
      <p:ext uri="{BB962C8B-B14F-4D97-AF65-F5344CB8AC3E}">
        <p14:creationId xmlns:p14="http://schemas.microsoft.com/office/powerpoint/2010/main" val="505513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98836-E613-4383-A061-4563CABB5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824" y="161707"/>
            <a:ext cx="6966539" cy="577800"/>
          </a:xfrm>
        </p:spPr>
        <p:txBody>
          <a:bodyPr/>
          <a:lstStyle/>
          <a:p>
            <a:r>
              <a:rPr lang="en-US" sz="2400" b="1" spc="-5" dirty="0">
                <a:effectLst/>
                <a:ea typeface="SimSun" panose="02010600030101010101" pitchFamily="2" charset="-122"/>
              </a:rPr>
              <a:t>PROSES DATA MINING &amp; PENGETAHUAN</a:t>
            </a:r>
            <a:endParaRPr lang="en-ID" sz="36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F88912-7103-428E-8215-9014D89FB6C3}"/>
              </a:ext>
            </a:extLst>
          </p:cNvPr>
          <p:cNvSpPr/>
          <p:nvPr/>
        </p:nvSpPr>
        <p:spPr>
          <a:xfrm>
            <a:off x="0" y="837970"/>
            <a:ext cx="9144000" cy="36238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832719-C6DC-48AD-B02F-F8C0DE7DDA06}"/>
              </a:ext>
            </a:extLst>
          </p:cNvPr>
          <p:cNvSpPr txBox="1"/>
          <p:nvPr/>
        </p:nvSpPr>
        <p:spPr>
          <a:xfrm>
            <a:off x="618825" y="915350"/>
            <a:ext cx="383199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dirty="0">
                <a:solidFill>
                  <a:schemeClr val="bg2"/>
                </a:solidFill>
                <a:latin typeface="Share Tech"/>
              </a:rPr>
              <a:t>Pada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tahapan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Proses Data Mining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hal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yang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dilakukan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adalah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memilih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metode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yang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sesuai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dengan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karakter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data yang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dikenal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dengan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istilah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b="1" i="1" dirty="0">
                <a:solidFill>
                  <a:schemeClr val="bg2"/>
                </a:solidFill>
                <a:latin typeface="Share Tech"/>
              </a:rPr>
              <a:t>Modelling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. Pada model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ini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digunakan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Proses Data Mining Prediction. Pada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tahapan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Pengetahuan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hal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yang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dilakukan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adalah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memahami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model dan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pengetahuan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yang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sesuai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sehingga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dapat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memilih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model. Model yang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digunakan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adalah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Linear Regression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menggunakan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b="1" i="1" dirty="0">
                <a:solidFill>
                  <a:schemeClr val="bg2"/>
                </a:solidFill>
                <a:latin typeface="Share Tech"/>
              </a:rPr>
              <a:t>Scikit Learn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.</a:t>
            </a:r>
          </a:p>
          <a:p>
            <a:pPr algn="just"/>
            <a:r>
              <a:rPr lang="en-ID" dirty="0" err="1">
                <a:solidFill>
                  <a:schemeClr val="bg2"/>
                </a:solidFill>
                <a:latin typeface="Share Tech"/>
              </a:rPr>
              <a:t>Berikut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yang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tercantum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dalam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proses data mining dan </a:t>
            </a:r>
            <a:r>
              <a:rPr lang="en-ID" dirty="0" err="1">
                <a:solidFill>
                  <a:schemeClr val="bg2"/>
                </a:solidFill>
                <a:latin typeface="Share Tech"/>
              </a:rPr>
              <a:t>pengetahuan</a:t>
            </a:r>
            <a:r>
              <a:rPr lang="en-ID" dirty="0">
                <a:solidFill>
                  <a:schemeClr val="bg2"/>
                </a:solidFill>
                <a:latin typeface="Share Tech"/>
              </a:rPr>
              <a:t> : </a:t>
            </a:r>
          </a:p>
          <a:p>
            <a:pPr marL="342900" indent="-342900" algn="just">
              <a:buClr>
                <a:schemeClr val="bg2"/>
              </a:buClr>
              <a:buAutoNum type="arabicPeriod"/>
            </a:pPr>
            <a:r>
              <a:rPr lang="en-ID" b="1" dirty="0">
                <a:solidFill>
                  <a:schemeClr val="bg2"/>
                </a:solidFill>
                <a:latin typeface="Share Tech"/>
              </a:rPr>
              <a:t>Data </a:t>
            </a:r>
            <a:r>
              <a:rPr lang="en-ID" b="1" dirty="0" err="1">
                <a:solidFill>
                  <a:schemeClr val="bg2"/>
                </a:solidFill>
                <a:latin typeface="Share Tech"/>
              </a:rPr>
              <a:t>Preprocessing</a:t>
            </a:r>
            <a:r>
              <a:rPr lang="en-ID" b="1" dirty="0">
                <a:solidFill>
                  <a:schemeClr val="bg2"/>
                </a:solidFill>
                <a:latin typeface="Share Tech"/>
              </a:rPr>
              <a:t> Testing</a:t>
            </a:r>
          </a:p>
          <a:p>
            <a:pPr marL="342900" indent="-342900" algn="just">
              <a:buClr>
                <a:schemeClr val="bg2"/>
              </a:buClr>
              <a:buAutoNum type="arabicPeriod"/>
            </a:pPr>
            <a:r>
              <a:rPr lang="en-ID" b="1" dirty="0" err="1">
                <a:solidFill>
                  <a:schemeClr val="bg2"/>
                </a:solidFill>
                <a:latin typeface="Share Tech"/>
              </a:rPr>
              <a:t>Visualisasi</a:t>
            </a:r>
            <a:r>
              <a:rPr lang="en-ID" b="1" dirty="0">
                <a:solidFill>
                  <a:schemeClr val="bg2"/>
                </a:solidFill>
                <a:latin typeface="Share Tech"/>
              </a:rPr>
              <a:t> Data</a:t>
            </a:r>
          </a:p>
          <a:p>
            <a:pPr marL="342900" indent="-342900" algn="just">
              <a:buClr>
                <a:schemeClr val="bg2"/>
              </a:buClr>
              <a:buAutoNum type="arabicPeriod"/>
            </a:pPr>
            <a:r>
              <a:rPr lang="en-ID" b="1" dirty="0">
                <a:solidFill>
                  <a:schemeClr val="bg2"/>
                </a:solidFill>
                <a:latin typeface="Share Tech"/>
              </a:rPr>
              <a:t>Modelling </a:t>
            </a:r>
            <a:r>
              <a:rPr lang="en-ID" b="1" dirty="0" err="1">
                <a:solidFill>
                  <a:schemeClr val="bg2"/>
                </a:solidFill>
                <a:latin typeface="Share Tech"/>
              </a:rPr>
              <a:t>menggunakan</a:t>
            </a:r>
            <a:r>
              <a:rPr lang="en-ID" b="1" dirty="0">
                <a:solidFill>
                  <a:schemeClr val="bg2"/>
                </a:solidFill>
                <a:latin typeface="Share Tech"/>
              </a:rPr>
              <a:t> Linear Regression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62FF6D-7588-4375-B7B4-419EFBBA68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62" t="29510" r="12410" b="24379"/>
          <a:stretch/>
        </p:blipFill>
        <p:spPr>
          <a:xfrm>
            <a:off x="4572000" y="915350"/>
            <a:ext cx="4340645" cy="16738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A636591-E8B9-4C3D-8CF5-75D594DE0260}"/>
                  </a:ext>
                </a:extLst>
              </p:cNvPr>
              <p:cNvSpPr txBox="1"/>
              <p:nvPr/>
            </p:nvSpPr>
            <p:spPr>
              <a:xfrm>
                <a:off x="4704202" y="2688115"/>
                <a:ext cx="4208443" cy="16241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ID" sz="1000" dirty="0">
                    <a:solidFill>
                      <a:schemeClr val="bg2"/>
                    </a:solidFill>
                  </a:rPr>
                  <a:t>Berdasarkan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nilai</a:t>
                </a:r>
                <a:r>
                  <a:rPr lang="en-ID" sz="1000" dirty="0">
                    <a:solidFill>
                      <a:schemeClr val="bg2"/>
                    </a:solidFill>
                  </a:rPr>
                  <a:t>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koefisien</a:t>
                </a:r>
                <a:r>
                  <a:rPr lang="en-ID" sz="1000" dirty="0">
                    <a:solidFill>
                      <a:schemeClr val="bg2"/>
                    </a:solidFill>
                  </a:rPr>
                  <a:t>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variabel</a:t>
                </a:r>
                <a:r>
                  <a:rPr lang="en-ID" sz="1000" dirty="0">
                    <a:solidFill>
                      <a:schemeClr val="bg2"/>
                    </a:solidFill>
                  </a:rPr>
                  <a:t>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independen</a:t>
                </a:r>
                <a:r>
                  <a:rPr lang="en-ID" sz="1000" dirty="0">
                    <a:solidFill>
                      <a:schemeClr val="bg2"/>
                    </a:solidFill>
                  </a:rPr>
                  <a:t> dan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Intersept</a:t>
                </a:r>
                <a:r>
                  <a:rPr lang="en-ID" sz="1000" dirty="0">
                    <a:solidFill>
                      <a:schemeClr val="bg2"/>
                    </a:solidFill>
                  </a:rPr>
                  <a:t>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didapat</a:t>
                </a:r>
                <a:r>
                  <a:rPr lang="en-ID" sz="1000" dirty="0">
                    <a:solidFill>
                      <a:schemeClr val="bg2"/>
                    </a:solidFill>
                  </a:rPr>
                  <a:t>,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maka</a:t>
                </a:r>
                <a:r>
                  <a:rPr lang="en-ID" sz="1000" dirty="0">
                    <a:solidFill>
                      <a:schemeClr val="bg2"/>
                    </a:solidFill>
                  </a:rPr>
                  <a:t>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persamaan</a:t>
                </a:r>
                <a:r>
                  <a:rPr lang="en-ID" sz="1000" dirty="0">
                    <a:solidFill>
                      <a:schemeClr val="bg2"/>
                    </a:solidFill>
                  </a:rPr>
                  <a:t>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regresi</a:t>
                </a:r>
                <a:r>
                  <a:rPr lang="en-ID" sz="1000" dirty="0">
                    <a:solidFill>
                      <a:schemeClr val="bg2"/>
                    </a:solidFill>
                  </a:rPr>
                  <a:t> linear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multivariabel</a:t>
                </a:r>
                <a:r>
                  <a:rPr lang="en-ID" sz="1000" dirty="0">
                    <a:solidFill>
                      <a:schemeClr val="bg2"/>
                    </a:solidFill>
                  </a:rPr>
                  <a:t>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sebagai</a:t>
                </a:r>
                <a:r>
                  <a:rPr lang="en-ID" sz="1000" dirty="0">
                    <a:solidFill>
                      <a:schemeClr val="bg2"/>
                    </a:solidFill>
                  </a:rPr>
                  <a:t> </a:t>
                </a:r>
                <a:r>
                  <a:rPr lang="en-ID" sz="1000" dirty="0" err="1">
                    <a:solidFill>
                      <a:schemeClr val="bg2"/>
                    </a:solidFill>
                  </a:rPr>
                  <a:t>berikut</a:t>
                </a:r>
                <a:r>
                  <a:rPr lang="en-ID" sz="1000" dirty="0">
                    <a:solidFill>
                      <a:schemeClr val="bg2"/>
                    </a:solidFill>
                  </a:rPr>
                  <a:t> :</a:t>
                </a:r>
              </a:p>
              <a:p>
                <a:pPr algn="just"/>
                <a:r>
                  <a:rPr lang="en-ID" sz="1000" dirty="0">
                    <a:solidFill>
                      <a:schemeClr val="bg2"/>
                    </a:solidFill>
                  </a:rPr>
                  <a:t> 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000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1000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=−1728 −5,054</m:t>
                      </m:r>
                      <m:r>
                        <a:rPr lang="en-US" sz="1000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000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1+3871,7530</m:t>
                      </m:r>
                      <m:r>
                        <a:rPr lang="en-US" sz="1000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000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2+46,9405</m:t>
                      </m:r>
                      <m:r>
                        <a:rPr lang="en-US" sz="1000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000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3 −9,8560</m:t>
                      </m:r>
                      <m:r>
                        <a:rPr lang="en-US" sz="1000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000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ID" sz="1000" dirty="0">
                  <a:solidFill>
                    <a:schemeClr val="bg2"/>
                  </a:solidFill>
                </a:endParaRPr>
              </a:p>
              <a:p>
                <a:pPr algn="just"/>
                <a:endParaRPr lang="en-ID" sz="1000" dirty="0">
                  <a:solidFill>
                    <a:schemeClr val="bg2"/>
                  </a:solidFill>
                </a:endParaRPr>
              </a:p>
              <a:p>
                <a:pPr algn="ctr"/>
                <a:r>
                  <a:rPr lang="en-ID" sz="1000" dirty="0" err="1">
                    <a:solidFill>
                      <a:schemeClr val="bg2"/>
                    </a:solidFill>
                  </a:rPr>
                  <a:t>Atau</a:t>
                </a:r>
                <a:endParaRPr lang="en-ID" sz="1000" dirty="0">
                  <a:solidFill>
                    <a:schemeClr val="bg2"/>
                  </a:solidFill>
                </a:endParaRPr>
              </a:p>
              <a:p>
                <a:pPr algn="just"/>
                <a:endParaRPr lang="en-US" sz="1000" dirty="0">
                  <a:solidFill>
                    <a:schemeClr val="bg2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𝑴𝒐𝒏𝒕𝒉𝒍𝒚𝑰𝒏𝒄𝒐𝒎𝒆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𝟏𝟕𝟐𝟖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𝟓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𝟓𝟎𝟒</m:t>
                      </m:r>
                      <m:d>
                        <m:dPr>
                          <m:ctrlPr>
                            <a:rPr lang="en-US" sz="1000" b="1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000" b="1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𝑨𝒈𝒆</m:t>
                          </m:r>
                        </m:e>
                      </m:d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𝟑𝟖𝟕𝟏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𝟕𝟓𝟑𝟎</m:t>
                      </m:r>
                      <m:d>
                        <m:dPr>
                          <m:ctrlPr>
                            <a:rPr lang="en-US" sz="1000" b="1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000" b="1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𝑱𝒐𝒃𝑳𝒆𝒗𝒆𝒍</m:t>
                          </m:r>
                        </m:e>
                      </m:d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𝟒𝟔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𝟗𝟒𝟎𝟓</m:t>
                      </m:r>
                      <m:d>
                        <m:dPr>
                          <m:ctrlPr>
                            <a:rPr lang="en-US" sz="1000" b="1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000" b="1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𝑻𝒐𝒕𝒂𝒍𝑾𝒐𝒓𝒌𝒊𝒏𝒈𝒀𝒆𝒂𝒓𝒔</m:t>
                          </m:r>
                        </m:e>
                      </m:d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𝟗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𝟖𝟒𝟔𝟎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𝒀𝒆𝒂𝒓𝒔𝑨𝒕𝑪𝒐𝒎𝒑𝒂𝒏𝒚</m:t>
                      </m:r>
                      <m:r>
                        <a:rPr lang="en-US" sz="1000" b="1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000" b="1" dirty="0">
                  <a:solidFill>
                    <a:schemeClr val="bg2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A636591-E8B9-4C3D-8CF5-75D594DE02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4202" y="2688115"/>
                <a:ext cx="4208443" cy="1624163"/>
              </a:xfrm>
              <a:prstGeom prst="rect">
                <a:avLst/>
              </a:prstGeom>
              <a:blipFill>
                <a:blip r:embed="rId3"/>
                <a:stretch>
                  <a:fillRect b="-376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150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B80DFCC9-FC9F-47C1-90EA-962DFADD2704}"/>
              </a:ext>
            </a:extLst>
          </p:cNvPr>
          <p:cNvSpPr/>
          <p:nvPr/>
        </p:nvSpPr>
        <p:spPr>
          <a:xfrm>
            <a:off x="0" y="837970"/>
            <a:ext cx="9144000" cy="35905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714952"/>
            <a:ext cx="2340624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R-SQUARE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748298" y="2510195"/>
            <a:ext cx="1881300" cy="440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UJI T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2819415"/>
            <a:ext cx="2338464" cy="13905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bg2"/>
                </a:solidFill>
              </a:rPr>
              <a:t>Pengujian asumsi terdiri dari beberapa proses yaitu :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chemeClr val="bg2"/>
                </a:solidFill>
              </a:rPr>
              <a:t>Linearitas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chemeClr val="bg2"/>
                </a:solidFill>
              </a:rPr>
              <a:t>Normalitas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chemeClr val="bg2"/>
                </a:solidFill>
              </a:rPr>
              <a:t>Multikolinearitas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chemeClr val="bg2"/>
                </a:solidFill>
              </a:rPr>
              <a:t>Autokorelasi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chemeClr val="bg2"/>
                </a:solidFill>
              </a:rPr>
              <a:t>Homoskedastisitas</a:t>
            </a:r>
            <a:endParaRPr sz="1200" b="1" dirty="0">
              <a:solidFill>
                <a:schemeClr val="bg2"/>
              </a:solidFill>
            </a:endParaRPr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742816" y="705024"/>
            <a:ext cx="2445781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UJI F (ANOVA)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748758" y="1239554"/>
            <a:ext cx="2428721" cy="11583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bg2"/>
                </a:solidFill>
              </a:rPr>
              <a:t>Berdasarkan Uji F - Statistic ANOVA menggunakan model OLS, didapat :</a:t>
            </a: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2"/>
                </a:solidFill>
              </a:rPr>
              <a:t> </a:t>
            </a:r>
            <a:r>
              <a:rPr lang="en-US" sz="1200" b="1" dirty="0">
                <a:solidFill>
                  <a:schemeClr val="bg2"/>
                </a:solidFill>
              </a:rPr>
              <a:t>F - Statistic = 2750, 622</a:t>
            </a: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bg2"/>
                </a:solidFill>
              </a:rPr>
              <a:t> P - Value = 0,00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2"/>
                </a:solidFill>
              </a:rPr>
              <a:t>Keputusan : </a:t>
            </a:r>
            <a:r>
              <a:rPr lang="en-US" sz="1200" dirty="0" err="1">
                <a:solidFill>
                  <a:schemeClr val="bg2"/>
                </a:solidFill>
              </a:rPr>
              <a:t>Tolak</a:t>
            </a:r>
            <a:r>
              <a:rPr lang="en-US" sz="1200" dirty="0">
                <a:solidFill>
                  <a:schemeClr val="bg2"/>
                </a:solidFill>
              </a:rPr>
              <a:t> H0, </a:t>
            </a:r>
            <a:r>
              <a:rPr lang="en-US" sz="1200" dirty="0" err="1">
                <a:solidFill>
                  <a:schemeClr val="bg2"/>
                </a:solidFill>
              </a:rPr>
              <a:t>Terima</a:t>
            </a:r>
            <a:r>
              <a:rPr lang="en-US" sz="1200" dirty="0">
                <a:solidFill>
                  <a:schemeClr val="bg2"/>
                </a:solidFill>
              </a:rPr>
              <a:t> H1.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2"/>
              </a:solidFill>
            </a:endParaRPr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5966458" y="1193463"/>
            <a:ext cx="2428721" cy="10510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bg2"/>
                </a:solidFill>
              </a:rPr>
              <a:t>Berdasarkan perhitungan </a:t>
            </a:r>
            <a:r>
              <a:rPr lang="en" sz="1200" b="1" dirty="0">
                <a:solidFill>
                  <a:schemeClr val="bg2"/>
                </a:solidFill>
              </a:rPr>
              <a:t>R-Square</a:t>
            </a:r>
            <a:r>
              <a:rPr lang="en" sz="1200" dirty="0">
                <a:solidFill>
                  <a:schemeClr val="bg2"/>
                </a:solidFill>
              </a:rPr>
              <a:t>, didapat akurasi sebesar </a:t>
            </a:r>
            <a:r>
              <a:rPr lang="en" sz="1200" b="1" dirty="0">
                <a:solidFill>
                  <a:schemeClr val="bg2"/>
                </a:solidFill>
              </a:rPr>
              <a:t>0,909</a:t>
            </a:r>
            <a:r>
              <a:rPr lang="en" sz="1200" dirty="0">
                <a:solidFill>
                  <a:schemeClr val="bg2"/>
                </a:solidFill>
              </a:rPr>
              <a:t> atau </a:t>
            </a:r>
            <a:r>
              <a:rPr lang="en" sz="1200" b="1" dirty="0">
                <a:solidFill>
                  <a:schemeClr val="bg2"/>
                </a:solidFill>
              </a:rPr>
              <a:t>90,9%</a:t>
            </a:r>
            <a:r>
              <a:rPr lang="en" sz="1200" dirty="0">
                <a:solidFill>
                  <a:schemeClr val="bg2"/>
                </a:solidFill>
              </a:rPr>
              <a:t>. Sehingga dapat disimpulkan bahwa model berforma dengan baik.</a:t>
            </a:r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327115"/>
            <a:ext cx="2338464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UJI ASUMSI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cxnSpLocks/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4" name="Google Shape;614;p30"/>
          <p:cNvCxnSpPr>
            <a:cxnSpLocks/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5" name="Google Shape;615;p30"/>
          <p:cNvCxnSpPr>
            <a:cxnSpLocks/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Title 1">
            <a:extLst>
              <a:ext uri="{FF2B5EF4-FFF2-40B4-BE49-F238E27FC236}">
                <a16:creationId xmlns:a16="http://schemas.microsoft.com/office/drawing/2014/main" id="{F1D24330-7718-4C7D-8EAE-07EFD6274AF5}"/>
              </a:ext>
            </a:extLst>
          </p:cNvPr>
          <p:cNvSpPr txBox="1">
            <a:spLocks/>
          </p:cNvSpPr>
          <p:nvPr/>
        </p:nvSpPr>
        <p:spPr>
          <a:xfrm>
            <a:off x="618824" y="161707"/>
            <a:ext cx="696653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US" sz="2400" b="1" spc="-5" dirty="0">
                <a:ea typeface="SimSun" panose="02010600030101010101" pitchFamily="2" charset="-122"/>
              </a:rPr>
              <a:t>PROSES EVALUASI DATA</a:t>
            </a:r>
            <a:endParaRPr lang="en-ID" sz="36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1786EB-F05C-40EB-BAEF-2138A9AA61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054" t="50430" r="34819" b="32910"/>
          <a:stretch/>
        </p:blipFill>
        <p:spPr>
          <a:xfrm>
            <a:off x="763614" y="3148936"/>
            <a:ext cx="2393447" cy="1061075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821F9FD9-FE47-4913-8A7E-5D5C1580B992}"/>
              </a:ext>
            </a:extLst>
          </p:cNvPr>
          <p:cNvSpPr txBox="1"/>
          <p:nvPr/>
        </p:nvSpPr>
        <p:spPr>
          <a:xfrm>
            <a:off x="750981" y="2858332"/>
            <a:ext cx="239344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2"/>
                </a:solidFill>
              </a:rPr>
              <a:t>Berdasarkan </a:t>
            </a:r>
            <a:r>
              <a:rPr lang="en" sz="1100" b="1" dirty="0">
                <a:solidFill>
                  <a:schemeClr val="bg2"/>
                </a:solidFill>
              </a:rPr>
              <a:t>Uji-t</a:t>
            </a:r>
            <a:r>
              <a:rPr lang="en" sz="1100" dirty="0">
                <a:solidFill>
                  <a:schemeClr val="bg2"/>
                </a:solidFill>
              </a:rPr>
              <a:t> menggunakan model OLS, didapat :</a:t>
            </a:r>
          </a:p>
        </p:txBody>
      </p:sp>
    </p:spTree>
    <p:extLst>
      <p:ext uri="{BB962C8B-B14F-4D97-AF65-F5344CB8AC3E}">
        <p14:creationId xmlns:p14="http://schemas.microsoft.com/office/powerpoint/2010/main" val="115278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1" grpId="0"/>
      <p:bldP spid="602" grpId="0"/>
      <p:bldP spid="603" grpId="0" build="p"/>
      <p:bldP spid="604" grpId="0"/>
      <p:bldP spid="605" grpId="0" build="p"/>
      <p:bldP spid="606" grpId="0" build="p"/>
      <p:bldP spid="608" grpId="0"/>
      <p:bldP spid="6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B80DFCC9-FC9F-47C1-90EA-962DFADD2704}"/>
              </a:ext>
            </a:extLst>
          </p:cNvPr>
          <p:cNvSpPr/>
          <p:nvPr/>
        </p:nvSpPr>
        <p:spPr>
          <a:xfrm>
            <a:off x="0" y="729906"/>
            <a:ext cx="9144000" cy="44135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4734871" y="758301"/>
            <a:ext cx="2040502" cy="440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UJI NORMALITAS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621629" y="539769"/>
            <a:ext cx="2445781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UJI LINEARITAS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783161" y="4209041"/>
            <a:ext cx="3579519" cy="8278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000" dirty="0">
                <a:solidFill>
                  <a:schemeClr val="bg2"/>
                </a:solidFill>
              </a:rPr>
              <a:t>Plot </a:t>
            </a:r>
            <a:r>
              <a:rPr lang="en-ID" sz="1000" dirty="0" err="1">
                <a:solidFill>
                  <a:schemeClr val="bg2"/>
                </a:solidFill>
              </a:rPr>
              <a:t>sebar</a:t>
            </a:r>
            <a:r>
              <a:rPr lang="en-ID" sz="1000" dirty="0">
                <a:solidFill>
                  <a:schemeClr val="bg2"/>
                </a:solidFill>
              </a:rPr>
              <a:t> </a:t>
            </a:r>
            <a:r>
              <a:rPr lang="en-ID" sz="1000" dirty="0" err="1">
                <a:solidFill>
                  <a:schemeClr val="bg2"/>
                </a:solidFill>
              </a:rPr>
              <a:t>menenujukkan</a:t>
            </a:r>
            <a:r>
              <a:rPr lang="en-ID" sz="1000" dirty="0">
                <a:solidFill>
                  <a:schemeClr val="bg2"/>
                </a:solidFill>
              </a:rPr>
              <a:t> </a:t>
            </a:r>
            <a:r>
              <a:rPr lang="en-ID" sz="1000" dirty="0" err="1">
                <a:solidFill>
                  <a:schemeClr val="bg2"/>
                </a:solidFill>
              </a:rPr>
              <a:t>sisa</a:t>
            </a:r>
            <a:r>
              <a:rPr lang="en-ID" sz="1000" dirty="0">
                <a:solidFill>
                  <a:schemeClr val="bg2"/>
                </a:solidFill>
              </a:rPr>
              <a:t> yang </a:t>
            </a:r>
            <a:r>
              <a:rPr lang="en-ID" sz="1000" dirty="0" err="1">
                <a:solidFill>
                  <a:schemeClr val="bg2"/>
                </a:solidFill>
              </a:rPr>
              <a:t>tersebar</a:t>
            </a:r>
            <a:r>
              <a:rPr lang="en-ID" sz="1000" dirty="0">
                <a:solidFill>
                  <a:schemeClr val="bg2"/>
                </a:solidFill>
              </a:rPr>
              <a:t> </a:t>
            </a:r>
            <a:r>
              <a:rPr lang="en-ID" sz="1000" dirty="0" err="1">
                <a:solidFill>
                  <a:schemeClr val="bg2"/>
                </a:solidFill>
              </a:rPr>
              <a:t>merata</a:t>
            </a:r>
            <a:r>
              <a:rPr lang="en-ID" sz="1000" dirty="0">
                <a:solidFill>
                  <a:schemeClr val="bg2"/>
                </a:solidFill>
              </a:rPr>
              <a:t> di </a:t>
            </a:r>
            <a:r>
              <a:rPr lang="en-ID" sz="1000" dirty="0" err="1">
                <a:solidFill>
                  <a:schemeClr val="bg2"/>
                </a:solidFill>
              </a:rPr>
              <a:t>sekitar</a:t>
            </a:r>
            <a:r>
              <a:rPr lang="en-ID" sz="1000" dirty="0">
                <a:solidFill>
                  <a:schemeClr val="bg2"/>
                </a:solidFill>
              </a:rPr>
              <a:t> garis diagonal, </a:t>
            </a:r>
            <a:r>
              <a:rPr lang="en-ID" sz="1000" dirty="0" err="1">
                <a:solidFill>
                  <a:schemeClr val="bg2"/>
                </a:solidFill>
              </a:rPr>
              <a:t>sehingga</a:t>
            </a:r>
            <a:r>
              <a:rPr lang="en-ID" sz="1000" dirty="0">
                <a:solidFill>
                  <a:schemeClr val="bg2"/>
                </a:solidFill>
              </a:rPr>
              <a:t> </a:t>
            </a:r>
            <a:r>
              <a:rPr lang="en-ID" sz="1000" dirty="0" err="1">
                <a:solidFill>
                  <a:schemeClr val="bg2"/>
                </a:solidFill>
              </a:rPr>
              <a:t>dapat</a:t>
            </a:r>
            <a:r>
              <a:rPr lang="en-ID" sz="1000" dirty="0">
                <a:solidFill>
                  <a:schemeClr val="bg2"/>
                </a:solidFill>
              </a:rPr>
              <a:t> </a:t>
            </a:r>
            <a:r>
              <a:rPr lang="en-ID" sz="1000" dirty="0" err="1">
                <a:solidFill>
                  <a:schemeClr val="bg2"/>
                </a:solidFill>
              </a:rPr>
              <a:t>diasumsikan</a:t>
            </a:r>
            <a:r>
              <a:rPr lang="en-ID" sz="1000" dirty="0">
                <a:solidFill>
                  <a:schemeClr val="bg2"/>
                </a:solidFill>
              </a:rPr>
              <a:t> </a:t>
            </a:r>
            <a:r>
              <a:rPr lang="en-ID" sz="1000" dirty="0" err="1">
                <a:solidFill>
                  <a:schemeClr val="bg2"/>
                </a:solidFill>
              </a:rPr>
              <a:t>bahwa</a:t>
            </a:r>
            <a:r>
              <a:rPr lang="en-ID" sz="1000" dirty="0">
                <a:solidFill>
                  <a:schemeClr val="bg2"/>
                </a:solidFill>
              </a:rPr>
              <a:t> </a:t>
            </a:r>
            <a:r>
              <a:rPr lang="en-ID" sz="1000" dirty="0" err="1">
                <a:solidFill>
                  <a:schemeClr val="bg2"/>
                </a:solidFill>
              </a:rPr>
              <a:t>ada</a:t>
            </a:r>
            <a:r>
              <a:rPr lang="en-ID" sz="1000" dirty="0">
                <a:solidFill>
                  <a:schemeClr val="bg2"/>
                </a:solidFill>
              </a:rPr>
              <a:t> </a:t>
            </a:r>
            <a:r>
              <a:rPr lang="en-ID" sz="1000" b="1" dirty="0" err="1">
                <a:solidFill>
                  <a:schemeClr val="bg2"/>
                </a:solidFill>
              </a:rPr>
              <a:t>hubungan</a:t>
            </a:r>
            <a:r>
              <a:rPr lang="en-ID" sz="1000" b="1" dirty="0">
                <a:solidFill>
                  <a:schemeClr val="bg2"/>
                </a:solidFill>
              </a:rPr>
              <a:t> linier </a:t>
            </a:r>
            <a:r>
              <a:rPr lang="en-ID" sz="1000" b="1" dirty="0" err="1">
                <a:solidFill>
                  <a:schemeClr val="bg2"/>
                </a:solidFill>
              </a:rPr>
              <a:t>antara</a:t>
            </a:r>
            <a:r>
              <a:rPr lang="en-ID" sz="1000" b="1" dirty="0">
                <a:solidFill>
                  <a:schemeClr val="bg2"/>
                </a:solidFill>
              </a:rPr>
              <a:t> variable independent dan </a:t>
            </a:r>
            <a:r>
              <a:rPr lang="en-ID" sz="1000" b="1" dirty="0" err="1">
                <a:solidFill>
                  <a:schemeClr val="bg2"/>
                </a:solidFill>
              </a:rPr>
              <a:t>dependen</a:t>
            </a:r>
            <a:r>
              <a:rPr lang="en-ID" sz="1000" b="1" dirty="0">
                <a:solidFill>
                  <a:schemeClr val="bg2"/>
                </a:solidFill>
              </a:rPr>
              <a:t>.</a:t>
            </a:r>
            <a:endParaRPr sz="800" b="1" dirty="0">
              <a:solidFill>
                <a:schemeClr val="bg2"/>
              </a:solidFill>
            </a:endParaRP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F1D24330-7718-4C7D-8EAE-07EFD6274AF5}"/>
              </a:ext>
            </a:extLst>
          </p:cNvPr>
          <p:cNvSpPr txBox="1">
            <a:spLocks/>
          </p:cNvSpPr>
          <p:nvPr/>
        </p:nvSpPr>
        <p:spPr>
          <a:xfrm>
            <a:off x="591458" y="106623"/>
            <a:ext cx="342436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US" sz="2400" b="1" spc="-5" dirty="0">
                <a:ea typeface="SimSun" panose="02010600030101010101" pitchFamily="2" charset="-122"/>
              </a:rPr>
              <a:t>PROSES EVALUASI DATA</a:t>
            </a:r>
            <a:endParaRPr lang="en-ID" sz="3600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21F9FD9-FE47-4913-8A7E-5D5C1580B992}"/>
              </a:ext>
            </a:extLst>
          </p:cNvPr>
          <p:cNvSpPr txBox="1"/>
          <p:nvPr/>
        </p:nvSpPr>
        <p:spPr>
          <a:xfrm>
            <a:off x="4983624" y="3100707"/>
            <a:ext cx="344294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000" dirty="0" err="1">
                <a:solidFill>
                  <a:schemeClr val="bg2"/>
                </a:solidFill>
                <a:latin typeface="Share Tech"/>
              </a:rPr>
              <a:t>Dapat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diketahui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hipotesa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sebagai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berikut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: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000" dirty="0">
                <a:solidFill>
                  <a:schemeClr val="bg2"/>
                </a:solidFill>
                <a:latin typeface="Share Tech"/>
              </a:rPr>
              <a:t>H0 = Residual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terdistribusi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normal.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000" dirty="0">
                <a:solidFill>
                  <a:schemeClr val="bg2"/>
                </a:solidFill>
                <a:latin typeface="Share Tech"/>
              </a:rPr>
              <a:t>H1 = Residual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terdistribusi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secara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tidak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normal</a:t>
            </a:r>
            <a:endParaRPr lang="en" sz="800" dirty="0">
              <a:solidFill>
                <a:schemeClr val="bg2"/>
              </a:solidFill>
              <a:latin typeface="Share Tech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A85B90-8B4F-45C0-9A25-0599C68454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25" t="24087" r="30121" b="25009"/>
          <a:stretch/>
        </p:blipFill>
        <p:spPr>
          <a:xfrm>
            <a:off x="892868" y="1120677"/>
            <a:ext cx="3122956" cy="31301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570AFD5-2981-42FD-A507-E6B561DC1C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650" t="23015" r="25904" b="37236"/>
          <a:stretch/>
        </p:blipFill>
        <p:spPr>
          <a:xfrm>
            <a:off x="4908692" y="1204728"/>
            <a:ext cx="3516261" cy="1895979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3DCAB1B8-06F1-4950-9469-4B33DA30E31E}"/>
              </a:ext>
            </a:extLst>
          </p:cNvPr>
          <p:cNvSpPr txBox="1"/>
          <p:nvPr/>
        </p:nvSpPr>
        <p:spPr>
          <a:xfrm>
            <a:off x="4983624" y="3642525"/>
            <a:ext cx="344294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000" dirty="0">
                <a:solidFill>
                  <a:schemeClr val="bg2"/>
                </a:solidFill>
                <a:latin typeface="Share Tech"/>
              </a:rPr>
              <a:t>Dari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hasil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perhitungan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diatas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,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dapat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diketahui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bahwa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nilai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b="1" dirty="0">
                <a:solidFill>
                  <a:schemeClr val="bg2"/>
                </a:solidFill>
                <a:latin typeface="Share Tech"/>
              </a:rPr>
              <a:t>p-value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yang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dihitung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menggunakan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metode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b="1" dirty="0">
                <a:solidFill>
                  <a:schemeClr val="bg2"/>
                </a:solidFill>
                <a:latin typeface="Share Tech"/>
              </a:rPr>
              <a:t>Anderson-Darling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adalah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b="1" dirty="0">
                <a:solidFill>
                  <a:schemeClr val="bg2"/>
                </a:solidFill>
                <a:latin typeface="Share Tech"/>
              </a:rPr>
              <a:t>0,00032261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. Angka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tersebut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berada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di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bawah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nilai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threshold yang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ditentukan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yaitu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b="1" dirty="0">
                <a:solidFill>
                  <a:schemeClr val="bg2"/>
                </a:solidFill>
                <a:latin typeface="Share Tech"/>
              </a:rPr>
              <a:t>0,05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, yang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berarti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tolah </a:t>
            </a:r>
            <a:r>
              <a:rPr lang="en-ID" sz="1000" b="1" dirty="0">
                <a:solidFill>
                  <a:schemeClr val="bg2"/>
                </a:solidFill>
                <a:latin typeface="Share Tech"/>
              </a:rPr>
              <a:t>H0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terima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b="1" dirty="0">
                <a:solidFill>
                  <a:schemeClr val="bg2"/>
                </a:solidFill>
                <a:latin typeface="Share Tech"/>
              </a:rPr>
              <a:t>H1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atau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dapat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dikatakan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residual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terdistribusi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secara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tidak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normal.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Sehingga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disimpulakn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asumsi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normalitas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 </a:t>
            </a:r>
            <a:r>
              <a:rPr lang="en-ID" sz="1000" dirty="0" err="1">
                <a:solidFill>
                  <a:schemeClr val="bg2"/>
                </a:solidFill>
                <a:latin typeface="Share Tech"/>
              </a:rPr>
              <a:t>terpenuhi</a:t>
            </a:r>
            <a:r>
              <a:rPr lang="en-ID" sz="1000" dirty="0">
                <a:solidFill>
                  <a:schemeClr val="bg2"/>
                </a:solidFill>
                <a:latin typeface="Share Tech"/>
              </a:rPr>
              <a:t>.</a:t>
            </a:r>
            <a:endParaRPr lang="en" sz="600" dirty="0">
              <a:solidFill>
                <a:schemeClr val="bg2"/>
              </a:solidFill>
              <a:latin typeface="Share Tech"/>
            </a:endParaRPr>
          </a:p>
        </p:txBody>
      </p:sp>
    </p:spTree>
    <p:extLst>
      <p:ext uri="{BB962C8B-B14F-4D97-AF65-F5344CB8AC3E}">
        <p14:creationId xmlns:p14="http://schemas.microsoft.com/office/powerpoint/2010/main" val="331773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2" grpId="0"/>
      <p:bldP spid="604" grpId="0"/>
      <p:bldP spid="605" grpId="0" build="p"/>
      <p:bldP spid="66" grpId="0"/>
      <p:bldP spid="70" grpId="0"/>
    </p:bldLst>
  </p:timing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</TotalTime>
  <Words>2490</Words>
  <Application>Microsoft Office PowerPoint</Application>
  <PresentationFormat>On-screen Show (16:9)</PresentationFormat>
  <Paragraphs>354</Paragraphs>
  <Slides>57</Slides>
  <Notes>52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57</vt:i4>
      </vt:variant>
    </vt:vector>
  </HeadingPairs>
  <TitlesOfParts>
    <vt:vector size="76" baseType="lpstr">
      <vt:lpstr>Advent Pro Medium</vt:lpstr>
      <vt:lpstr>Advent Pro SemiBold</vt:lpstr>
      <vt:lpstr>Amatic SC</vt:lpstr>
      <vt:lpstr>Arial</vt:lpstr>
      <vt:lpstr>Calibri</vt:lpstr>
      <vt:lpstr>Cambria Math</vt:lpstr>
      <vt:lpstr>Fira Sans Condensed Medium</vt:lpstr>
      <vt:lpstr>Fira Sans Extra Condensed Medium</vt:lpstr>
      <vt:lpstr>Livvic Light</vt:lpstr>
      <vt:lpstr>Maven Pro</vt:lpstr>
      <vt:lpstr>Maven Pro Regular</vt:lpstr>
      <vt:lpstr>Nunito Light</vt:lpstr>
      <vt:lpstr>Proxima Nova</vt:lpstr>
      <vt:lpstr>Proxima Nova Semibold</vt:lpstr>
      <vt:lpstr>Roboto Medium</vt:lpstr>
      <vt:lpstr>Share Tech</vt:lpstr>
      <vt:lpstr>Times New Roman</vt:lpstr>
      <vt:lpstr>Data Science Consulting by Slidesgo</vt:lpstr>
      <vt:lpstr>Slidesgo Final Pages</vt:lpstr>
      <vt:lpstr>PowerPoint Presentation</vt:lpstr>
      <vt:lpstr>PENDAHULUAN</vt:lpstr>
      <vt:lpstr>TINJAUAN STUDI</vt:lpstr>
      <vt:lpstr>USE CASE DIAGRAM</vt:lpstr>
      <vt:lpstr>PowerPoint Presentation</vt:lpstr>
      <vt:lpstr>PROSES HIMPUNAN DATA</vt:lpstr>
      <vt:lpstr>PROSES DATA MINING &amp; PENGETAHUAN</vt:lpstr>
      <vt:lpstr>R-SQUARE</vt:lpstr>
      <vt:lpstr>UJI NORMALITAS</vt:lpstr>
      <vt:lpstr>UJI AUTOKORELASI</vt:lpstr>
      <vt:lpstr>UJI HOMOSKEDASTISITAS</vt:lpstr>
      <vt:lpstr>TERIMA KASIH</vt:lpstr>
      <vt:lpstr>STRUKTUR MENU</vt:lpstr>
      <vt:lpstr>USER INTERFACE</vt:lpstr>
      <vt:lpstr>ABSTRAK</vt:lpstr>
      <vt:lpstr>USER INTERFACE</vt:lpstr>
      <vt:lpstr>DATA SCIENCE CONSULTING</vt:lpstr>
      <vt:lpstr>CONTENTS OF THIS TEMPLATE</vt:lpstr>
      <vt:lpstr>TARGET</vt:lpstr>
      <vt:lpstr>OUR COMPANY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Nurtri Ramadhanti</cp:lastModifiedBy>
  <cp:revision>10</cp:revision>
  <dcterms:modified xsi:type="dcterms:W3CDTF">2022-01-25T13:56:35Z</dcterms:modified>
</cp:coreProperties>
</file>